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1" r:id="rId7"/>
    <p:sldId id="262" r:id="rId8"/>
    <p:sldId id="271" r:id="rId9"/>
    <p:sldId id="300" r:id="rId10"/>
    <p:sldId id="272" r:id="rId11"/>
    <p:sldId id="273" r:id="rId12"/>
    <p:sldId id="306" r:id="rId13"/>
    <p:sldId id="302" r:id="rId14"/>
    <p:sldId id="304" r:id="rId15"/>
    <p:sldId id="303" r:id="rId16"/>
    <p:sldId id="305" r:id="rId17"/>
    <p:sldId id="307" r:id="rId18"/>
    <p:sldId id="276" r:id="rId19"/>
    <p:sldId id="281" r:id="rId20"/>
    <p:sldId id="278" r:id="rId21"/>
    <p:sldId id="280" r:id="rId22"/>
    <p:sldId id="279" r:id="rId23"/>
    <p:sldId id="282" r:id="rId24"/>
    <p:sldId id="283" r:id="rId25"/>
    <p:sldId id="284" r:id="rId26"/>
    <p:sldId id="285" r:id="rId2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3480" autoAdjust="0"/>
    <p:restoredTop sz="94656" autoAdjust="0"/>
  </p:normalViewPr>
  <p:slideViewPr>
    <p:cSldViewPr>
      <p:cViewPr varScale="1">
        <p:scale>
          <a:sx n="105" d="100"/>
          <a:sy n="105" d="100"/>
        </p:scale>
        <p:origin x="-540" y="-9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70F8D9-70DF-4572-8ABB-2B9AFB8BD4A9}" type="datetimeFigureOut">
              <a:rPr lang="en-US" smtClean="0"/>
              <a:pPr/>
              <a:t>11/11/2018</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327D459-3C00-4A09-A15A-C82820D9D42B}"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EBDA4BDB-7736-4544-93BF-A525D5533E02}" type="slidenum">
              <a:rPr lang="ar-SA" smtClean="0"/>
              <a:pPr>
                <a:defRPr/>
              </a:pPr>
              <a:t>2</a:t>
            </a:fld>
            <a:endParaRPr lang="en-US" smtClean="0"/>
          </a:p>
        </p:txBody>
      </p:sp>
      <p:sp>
        <p:nvSpPr>
          <p:cNvPr id="163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63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25</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26</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7092DF13-5F79-4F19-8598-335A1EA8863A}" type="slidenum">
              <a:rPr lang="ar-SA" smtClean="0"/>
              <a:pPr>
                <a:defRPr/>
              </a:pPr>
              <a:t>3</a:t>
            </a:fld>
            <a:endParaRPr lang="en-US" smtClean="0"/>
          </a:p>
        </p:txBody>
      </p:sp>
      <p:sp>
        <p:nvSpPr>
          <p:cNvPr id="184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184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F0BE21D7-E4A8-4675-85F7-7F45FC86AAC9}" type="slidenum">
              <a:rPr lang="he-IL" smtClean="0"/>
              <a:pPr>
                <a:defRPr/>
              </a:pPr>
              <a:t>11</a:t>
            </a:fld>
            <a:endParaRPr lang="en-US" smtClean="0"/>
          </a:p>
        </p:txBody>
      </p:sp>
      <p:sp>
        <p:nvSpPr>
          <p:cNvPr id="3584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84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18</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19</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20</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22</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23</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7"/>
          <p:cNvSpPr>
            <a:spLocks noGrp="1" noChangeArrowheads="1"/>
          </p:cNvSpPr>
          <p:nvPr>
            <p:ph type="sldNum" sz="quarter" idx="5"/>
          </p:nvPr>
        </p:nvSpPr>
        <p:spPr bwMode="auto">
          <a:ln>
            <a:miter lim="800000"/>
            <a:headEnd/>
            <a:tailEnd/>
          </a:ln>
        </p:spPr>
        <p:txBody>
          <a:bodyPr wrap="square" numCol="1" anchorCtr="0" compatLnSpc="1">
            <a:prstTxWarp prst="textNoShape">
              <a:avLst/>
            </a:prstTxWarp>
          </a:bodyPr>
          <a:lstStyle/>
          <a:p>
            <a:pPr>
              <a:defRPr/>
            </a:pPr>
            <a:fld id="{444C28A8-BC8B-454D-8B75-1B61F006968A}" type="slidenum">
              <a:rPr lang="ar-SA" smtClean="0"/>
              <a:pPr>
                <a:defRPr/>
              </a:pPr>
              <a:t>24</a:t>
            </a:fld>
            <a:endParaRPr lang="en-US" smtClean="0"/>
          </a:p>
        </p:txBody>
      </p:sp>
      <p:sp>
        <p:nvSpPr>
          <p:cNvPr id="41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1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he-IL"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2052" name="Picture 4"/>
          <p:cNvPicPr>
            <a:picLocks noChangeAspect="1" noChangeArrowheads="1"/>
          </p:cNvPicPr>
          <p:nvPr userDrawn="1"/>
        </p:nvPicPr>
        <p:blipFill>
          <a:blip r:embed="rId2" cstate="print"/>
          <a:srcRect/>
          <a:stretch>
            <a:fillRect/>
          </a:stretch>
        </p:blipFill>
        <p:spPr bwMode="auto">
          <a:xfrm>
            <a:off x="2057401" y="5867400"/>
            <a:ext cx="6705600" cy="892240"/>
          </a:xfrm>
          <a:prstGeom prst="rect">
            <a:avLst/>
          </a:prstGeom>
          <a:noFill/>
          <a:ln w="9525">
            <a:noFill/>
            <a:miter lim="800000"/>
            <a:headEnd/>
            <a:tailEnd/>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1600200"/>
            <a:ext cx="8229600" cy="4525963"/>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a:prstGeom prst="rect">
            <a:avLst/>
          </a:prstGeo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a:prstGeom prst="rect">
            <a:avLst/>
          </a:prstGeo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a:prstGeom prst="rect">
            <a:avLst/>
          </a:prstGeo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a:prstGeom prst="rect">
            <a:avLst/>
          </a:prstGeo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134E09C5-5C4A-44D0-9625-EE05863BBE39}" type="datetimeFigureOut">
              <a:rPr lang="en-US" smtClean="0"/>
              <a:pPr/>
              <a:t>11/11/2018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F6C9B6B-7EA2-4E80-A4D4-00FABA97D476}"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idx="1"/>
          </p:nvPr>
        </p:nvSpPr>
        <p:spPr>
          <a:xfrm>
            <a:off x="457200" y="1600200"/>
            <a:ext cx="8229600" cy="4525963"/>
          </a:xfrm>
          <a:prstGeom prst="rect">
            <a:avLst/>
          </a:prstGeo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a:prstGeom prst="rect">
            <a:avLst/>
          </a:prstGeo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a:prstGeom prst="rect">
            <a:avLst/>
          </a:prstGeom>
        </p:spPr>
        <p:txBody>
          <a:bodyPr/>
          <a:lstStyle/>
          <a:p>
            <a:r>
              <a:rPr lang="en-US" smtClean="0"/>
              <a:t>Click to edit Master title style</a:t>
            </a:r>
            <a:endParaRPr lang="en-US"/>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a:prstGeom prst="rect">
            <a:avLst/>
          </a:prstGeo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4B9F0FE6-4324-4EAF-B1B3-8F55E11687B5}" type="datetimeFigureOut">
              <a:rPr lang="en-US" smtClean="0"/>
              <a:pPr/>
              <a:t>11/11/2018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D4A366B-507A-45DC-84E1-EEE1262F326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D4A366B-507A-45DC-84E1-EEE1262F326E}" type="slidenum">
              <a:rPr lang="en-US" smtClean="0"/>
              <a:pPr/>
              <a:t>‹#›</a:t>
            </a:fld>
            <a:endParaRPr lang="en-US"/>
          </a:p>
        </p:txBody>
      </p:sp>
      <p:pic>
        <p:nvPicPr>
          <p:cNvPr id="4" name="Picture 4"/>
          <p:cNvPicPr>
            <a:picLocks noChangeAspect="1" noChangeArrowheads="1"/>
          </p:cNvPicPr>
          <p:nvPr userDrawn="1"/>
        </p:nvPicPr>
        <p:blipFill>
          <a:blip r:embed="rId14" cstate="print"/>
          <a:srcRect/>
          <a:stretch>
            <a:fillRect/>
          </a:stretch>
        </p:blipFill>
        <p:spPr bwMode="auto">
          <a:xfrm>
            <a:off x="2133600" y="6041960"/>
            <a:ext cx="6400800" cy="663640"/>
          </a:xfrm>
          <a:prstGeom prst="rect">
            <a:avLst/>
          </a:prstGeom>
          <a:noFill/>
          <a:ln w="9525">
            <a:noFill/>
            <a:miter lim="800000"/>
            <a:headEnd/>
            <a:tailEnd/>
          </a:ln>
        </p:spPr>
      </p:pic>
      <p:pic>
        <p:nvPicPr>
          <p:cNvPr id="7" name="Picture 6" descr="logo a.jpg"/>
          <p:cNvPicPr>
            <a:picLocks noChangeAspect="1"/>
          </p:cNvPicPr>
          <p:nvPr userDrawn="1"/>
        </p:nvPicPr>
        <p:blipFill>
          <a:blip r:embed="rId15" cstate="print"/>
          <a:stretch>
            <a:fillRect/>
          </a:stretch>
        </p:blipFill>
        <p:spPr>
          <a:xfrm>
            <a:off x="228600" y="6019800"/>
            <a:ext cx="1600200" cy="767538"/>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hyperlink" Target="../Local%20Settings/Temporary%20Internet%20Files/OLK71/RainbowEn/RainbowEn.html" TargetMode="Externa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file:///C:\Users\CKASSAS\Desktop\ADNOC%20Presentation\Over%20Speed.aac" TargetMode="External"/><Relationship Id="rId1" Type="http://schemas.openxmlformats.org/officeDocument/2006/relationships/audio" Target="file:///C:\Users\CKASSAS\Desktop\ADNOC%20Presentation\Fasten%20Seat%20Belt.aac" TargetMode="Externa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PD master.jpg"/>
          <p:cNvPicPr>
            <a:picLocks noChangeAspect="1"/>
          </p:cNvPicPr>
          <p:nvPr/>
        </p:nvPicPr>
        <p:blipFill>
          <a:blip r:embed="rId2" cstate="print"/>
          <a:stretch>
            <a:fillRect/>
          </a:stretch>
        </p:blipFill>
        <p:spPr>
          <a:xfrm>
            <a:off x="152400" y="96488"/>
            <a:ext cx="8849898" cy="6685312"/>
          </a:xfrm>
          <a:prstGeom prst="rect">
            <a:avLst/>
          </a:prstGeom>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p:cNvSpPr>
          <p:nvPr>
            <p:ph type="title"/>
          </p:nvPr>
        </p:nvSpPr>
        <p:spPr/>
        <p:txBody>
          <a:bodyPr/>
          <a:lstStyle/>
          <a:p>
            <a:pPr algn="l"/>
            <a:r>
              <a:rPr lang="en-US" sz="2800" dirty="0"/>
              <a:t>Online WEB Applications - Advantages</a:t>
            </a:r>
            <a:endParaRPr lang="en-GB" sz="2800" dirty="0"/>
          </a:p>
        </p:txBody>
      </p:sp>
      <p:sp>
        <p:nvSpPr>
          <p:cNvPr id="47107" name="Rectangle 3"/>
          <p:cNvSpPr>
            <a:spLocks noGrp="1"/>
          </p:cNvSpPr>
          <p:nvPr>
            <p:ph type="body" idx="1"/>
          </p:nvPr>
        </p:nvSpPr>
        <p:spPr>
          <a:xfrm>
            <a:off x="468313" y="1268413"/>
            <a:ext cx="8229600" cy="4525962"/>
          </a:xfrm>
        </p:spPr>
        <p:txBody>
          <a:bodyPr/>
          <a:lstStyle/>
          <a:p>
            <a:pPr lvl="1" algn="l" rtl="0" eaLnBrk="1" hangingPunct="1">
              <a:spcBef>
                <a:spcPct val="35000"/>
              </a:spcBef>
              <a:buFontTx/>
              <a:buChar char="•"/>
            </a:pPr>
            <a:r>
              <a:rPr lang="en-US" sz="2000" dirty="0">
                <a:cs typeface="Tahoma" pitchFamily="34" charset="0"/>
              </a:rPr>
              <a:t>Sophisticated events generator enabling the operator / user to define unlimited number of event types and alert methods at any given time. i.e. This capability may serve as an income increase method for the operator.</a:t>
            </a:r>
          </a:p>
          <a:p>
            <a:pPr lvl="1" algn="l" rtl="0" eaLnBrk="1" hangingPunct="1">
              <a:spcBef>
                <a:spcPct val="35000"/>
              </a:spcBef>
              <a:buFontTx/>
              <a:buChar char="•"/>
            </a:pPr>
            <a:r>
              <a:rPr lang="en-US" sz="2000" dirty="0">
                <a:cs typeface="Tahoma" pitchFamily="34" charset="0"/>
              </a:rPr>
              <a:t>Flexible events definition. </a:t>
            </a:r>
          </a:p>
          <a:p>
            <a:pPr lvl="1" algn="l" rtl="0" eaLnBrk="1" hangingPunct="1">
              <a:spcBef>
                <a:spcPct val="35000"/>
              </a:spcBef>
              <a:buFontTx/>
              <a:buChar char="•"/>
            </a:pPr>
            <a:r>
              <a:rPr lang="en-US" sz="2000" dirty="0">
                <a:cs typeface="Tahoma" pitchFamily="34" charset="0"/>
              </a:rPr>
              <a:t>Flexible alerts receiving. </a:t>
            </a:r>
          </a:p>
          <a:p>
            <a:pPr lvl="1" algn="l" rtl="0" eaLnBrk="1" hangingPunct="1">
              <a:spcBef>
                <a:spcPct val="35000"/>
              </a:spcBef>
              <a:buFontTx/>
              <a:buChar char="•"/>
            </a:pPr>
            <a:r>
              <a:rPr lang="en-US" sz="2000" dirty="0">
                <a:cs typeface="Tahoma" pitchFamily="34" charset="0"/>
              </a:rPr>
              <a:t>Automatic reports generation. </a:t>
            </a:r>
          </a:p>
          <a:p>
            <a:pPr lvl="1" algn="l" rtl="0" eaLnBrk="1" hangingPunct="1">
              <a:spcBef>
                <a:spcPct val="35000"/>
              </a:spcBef>
              <a:buFontTx/>
              <a:buChar char="•"/>
            </a:pPr>
            <a:r>
              <a:rPr lang="en-US" sz="2000" dirty="0">
                <a:cs typeface="Tahoma" pitchFamily="34" charset="0"/>
              </a:rPr>
              <a:t>Information management from various data bases. </a:t>
            </a:r>
          </a:p>
          <a:p>
            <a:pPr lvl="1" algn="l" rtl="0" eaLnBrk="1" hangingPunct="1">
              <a:spcBef>
                <a:spcPct val="35000"/>
              </a:spcBef>
              <a:buFontTx/>
              <a:buChar char="•"/>
            </a:pPr>
            <a:r>
              <a:rPr lang="en-US" sz="2000" dirty="0">
                <a:cs typeface="Tahoma" pitchFamily="34" charset="0"/>
              </a:rPr>
              <a:t>User Friendly and easy to operate available in more than 25 languages.</a:t>
            </a:r>
          </a:p>
          <a:p>
            <a:pPr lvl="1" algn="l" rtl="0" eaLnBrk="1" hangingPunct="1">
              <a:spcBef>
                <a:spcPct val="35000"/>
              </a:spcBef>
              <a:buFontTx/>
              <a:buChar char="•"/>
            </a:pPr>
            <a:endParaRPr lang="en-US" sz="2000" dirty="0">
              <a:cs typeface="Tahoma" pitchFamily="34" charset="0"/>
            </a:endParaRPr>
          </a:p>
          <a:p>
            <a:pPr lvl="1" algn="l" rtl="0" eaLnBrk="1" hangingPunct="1">
              <a:spcBef>
                <a:spcPct val="35000"/>
              </a:spcBef>
              <a:buFontTx/>
              <a:buChar char="•"/>
            </a:pPr>
            <a:endParaRPr lang="en-US" sz="2000" dirty="0">
              <a:cs typeface="Tahoma" pitchFamily="34" charset="0"/>
            </a:endParaRPr>
          </a:p>
          <a:p>
            <a:pPr lvl="1" algn="l" rtl="0" eaLnBrk="1" hangingPunct="1">
              <a:spcBef>
                <a:spcPct val="35000"/>
              </a:spcBef>
              <a:buFontTx/>
              <a:buChar char="•"/>
            </a:pPr>
            <a:endParaRPr lang="en-US" sz="2000" dirty="0">
              <a:cs typeface="Tahoma" pitchFamily="34" charset="0"/>
            </a:endParaRPr>
          </a:p>
          <a:p>
            <a:pPr algn="l" rtl="0"/>
            <a:endParaRPr lang="en-GB"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47107">
                                            <p:txEl>
                                              <p:pRg st="0" end="0"/>
                                            </p:txEl>
                                          </p:spTgt>
                                        </p:tgtEl>
                                        <p:attrNameLst>
                                          <p:attrName>style.visibility</p:attrName>
                                        </p:attrNameLst>
                                      </p:cBhvr>
                                      <p:to>
                                        <p:strVal val="visible"/>
                                      </p:to>
                                    </p:set>
                                    <p:anim calcmode="lin" valueType="num">
                                      <p:cBhvr additive="base">
                                        <p:cTn id="7" dur="500" fill="hold"/>
                                        <p:tgtEl>
                                          <p:spTgt spid="47107">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47107">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47107">
                                            <p:txEl>
                                              <p:pRg st="1" end="1"/>
                                            </p:txEl>
                                          </p:spTgt>
                                        </p:tgtEl>
                                        <p:attrNameLst>
                                          <p:attrName>style.visibility</p:attrName>
                                        </p:attrNameLst>
                                      </p:cBhvr>
                                      <p:to>
                                        <p:strVal val="visible"/>
                                      </p:to>
                                    </p:set>
                                    <p:anim calcmode="lin" valueType="num">
                                      <p:cBhvr additive="base">
                                        <p:cTn id="13" dur="500" fill="hold"/>
                                        <p:tgtEl>
                                          <p:spTgt spid="47107">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47107">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47107">
                                            <p:txEl>
                                              <p:pRg st="2" end="2"/>
                                            </p:txEl>
                                          </p:spTgt>
                                        </p:tgtEl>
                                        <p:attrNameLst>
                                          <p:attrName>style.visibility</p:attrName>
                                        </p:attrNameLst>
                                      </p:cBhvr>
                                      <p:to>
                                        <p:strVal val="visible"/>
                                      </p:to>
                                    </p:set>
                                    <p:anim calcmode="lin" valueType="num">
                                      <p:cBhvr additive="base">
                                        <p:cTn id="19" dur="500" fill="hold"/>
                                        <p:tgtEl>
                                          <p:spTgt spid="47107">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47107">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47107">
                                            <p:txEl>
                                              <p:pRg st="3" end="3"/>
                                            </p:txEl>
                                          </p:spTgt>
                                        </p:tgtEl>
                                        <p:attrNameLst>
                                          <p:attrName>style.visibility</p:attrName>
                                        </p:attrNameLst>
                                      </p:cBhvr>
                                      <p:to>
                                        <p:strVal val="visible"/>
                                      </p:to>
                                    </p:set>
                                    <p:anim calcmode="lin" valueType="num">
                                      <p:cBhvr additive="base">
                                        <p:cTn id="25" dur="500" fill="hold"/>
                                        <p:tgtEl>
                                          <p:spTgt spid="47107">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7107">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7107">
                                            <p:txEl>
                                              <p:pRg st="4" end="4"/>
                                            </p:txEl>
                                          </p:spTgt>
                                        </p:tgtEl>
                                        <p:attrNameLst>
                                          <p:attrName>style.visibility</p:attrName>
                                        </p:attrNameLst>
                                      </p:cBhvr>
                                      <p:to>
                                        <p:strVal val="visible"/>
                                      </p:to>
                                    </p:set>
                                    <p:anim calcmode="lin" valueType="num">
                                      <p:cBhvr additive="base">
                                        <p:cTn id="31" dur="500" fill="hold"/>
                                        <p:tgtEl>
                                          <p:spTgt spid="47107">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47107">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47107">
                                            <p:txEl>
                                              <p:pRg st="5" end="5"/>
                                            </p:txEl>
                                          </p:spTgt>
                                        </p:tgtEl>
                                        <p:attrNameLst>
                                          <p:attrName>style.visibility</p:attrName>
                                        </p:attrNameLst>
                                      </p:cBhvr>
                                      <p:to>
                                        <p:strVal val="visible"/>
                                      </p:to>
                                    </p:set>
                                    <p:anim calcmode="lin" valueType="num">
                                      <p:cBhvr additive="base">
                                        <p:cTn id="37" dur="500" fill="hold"/>
                                        <p:tgtEl>
                                          <p:spTgt spid="47107">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47107">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Rectangle 2"/>
          <p:cNvSpPr>
            <a:spLocks noGrp="1" noChangeArrowheads="1"/>
          </p:cNvSpPr>
          <p:nvPr>
            <p:ph type="title"/>
          </p:nvPr>
        </p:nvSpPr>
        <p:spPr>
          <a:xfrm>
            <a:off x="457200" y="160338"/>
            <a:ext cx="7121525" cy="696912"/>
          </a:xfrm>
        </p:spPr>
        <p:txBody>
          <a:bodyPr/>
          <a:lstStyle/>
          <a:p>
            <a:pPr algn="l" eaLnBrk="1" hangingPunct="1"/>
            <a:r>
              <a:rPr lang="en-US" sz="2800" b="1">
                <a:cs typeface="Tahoma" pitchFamily="34" charset="0"/>
              </a:rPr>
              <a:t>Fleet Application – Main Features</a:t>
            </a:r>
            <a:r>
              <a:rPr lang="en-US" sz="2400" b="1"/>
              <a:t> </a:t>
            </a:r>
          </a:p>
        </p:txBody>
      </p:sp>
      <p:sp>
        <p:nvSpPr>
          <p:cNvPr id="7" name="Slide Number Placeholder 3"/>
          <p:cNvSpPr>
            <a:spLocks noGrp="1"/>
          </p:cNvSpPr>
          <p:nvPr>
            <p:ph type="sldNum" sz="quarter" idx="12"/>
          </p:nvPr>
        </p:nvSpPr>
        <p:spPr>
          <a:xfrm>
            <a:off x="6553200" y="6257925"/>
            <a:ext cx="1905000" cy="457200"/>
          </a:xfrm>
        </p:spPr>
        <p:txBody>
          <a:bodyPr/>
          <a:lstStyle/>
          <a:p>
            <a:pPr>
              <a:defRPr/>
            </a:pPr>
            <a:fld id="{05809BF3-262F-4C75-8467-CDCF50FC7B4C}" type="slidenum">
              <a:rPr lang="en-US"/>
              <a:pPr>
                <a:defRPr/>
              </a:pPr>
              <a:t>11</a:t>
            </a:fld>
            <a:endParaRPr lang="en-US" dirty="0"/>
          </a:p>
        </p:txBody>
      </p:sp>
      <p:sp>
        <p:nvSpPr>
          <p:cNvPr id="88068" name="Rectangle 4"/>
          <p:cNvSpPr>
            <a:spLocks noChangeArrowheads="1"/>
          </p:cNvSpPr>
          <p:nvPr/>
        </p:nvSpPr>
        <p:spPr bwMode="auto">
          <a:xfrm>
            <a:off x="395288" y="1595586"/>
            <a:ext cx="6769100" cy="4857750"/>
          </a:xfrm>
          <a:prstGeom prst="rect">
            <a:avLst/>
          </a:prstGeom>
          <a:noFill/>
          <a:ln w="9525">
            <a:noFill/>
            <a:miter lim="800000"/>
            <a:headEnd/>
            <a:tailEnd/>
          </a:ln>
        </p:spPr>
        <p:txBody>
          <a:bodyPr lIns="92075" tIns="46037" rIns="92075" bIns="46037"/>
          <a:lstStyle/>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Real time </a:t>
            </a:r>
            <a:r>
              <a:rPr lang="en-US" sz="2000" dirty="0">
                <a:effectLst>
                  <a:outerShdw blurRad="38100" dist="38100" dir="2700000" algn="tl">
                    <a:srgbClr val="C0C0C0"/>
                  </a:outerShdw>
                </a:effectLst>
                <a:latin typeface="+mj-lt"/>
                <a:cs typeface="Tahoma" pitchFamily="34" charset="0"/>
              </a:rPr>
              <a:t>Tracking On-Line</a:t>
            </a:r>
            <a:r>
              <a:rPr lang="en-US" sz="2000" b="0" dirty="0">
                <a:latin typeface="+mj-lt"/>
                <a:cs typeface="Tahoma" pitchFamily="34" charset="0"/>
              </a:rPr>
              <a:t> up to one minute interval</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A built in vehicle’s </a:t>
            </a:r>
            <a:r>
              <a:rPr lang="en-US" sz="2000" dirty="0">
                <a:effectLst>
                  <a:outerShdw blurRad="38100" dist="38100" dir="2700000" algn="tl">
                    <a:srgbClr val="C0C0C0"/>
                  </a:outerShdw>
                </a:effectLst>
                <a:latin typeface="+mj-lt"/>
                <a:cs typeface="Tahoma" pitchFamily="34" charset="0"/>
              </a:rPr>
              <a:t>Work Plan</a:t>
            </a:r>
            <a:r>
              <a:rPr lang="en-US" sz="2000" b="0" dirty="0">
                <a:latin typeface="+mj-lt"/>
                <a:cs typeface="Tahoma" pitchFamily="34" charset="0"/>
              </a:rPr>
              <a:t> </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Real Time transmissions to the </a:t>
            </a:r>
            <a:r>
              <a:rPr lang="en-US" sz="2000" dirty="0">
                <a:effectLst>
                  <a:outerShdw blurRad="38100" dist="38100" dir="2700000" algn="tl">
                    <a:srgbClr val="C0C0C0"/>
                  </a:outerShdw>
                </a:effectLst>
                <a:latin typeface="+mj-lt"/>
                <a:cs typeface="Tahoma" pitchFamily="34" charset="0"/>
              </a:rPr>
              <a:t>Mobile Phone </a:t>
            </a:r>
            <a:r>
              <a:rPr lang="en-US" sz="2000" b="0" dirty="0">
                <a:latin typeface="+mj-lt"/>
                <a:cs typeface="Tahoma" pitchFamily="34" charset="0"/>
              </a:rPr>
              <a:t> </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A Full </a:t>
            </a:r>
            <a:r>
              <a:rPr lang="en-US" sz="2000" dirty="0">
                <a:effectLst>
                  <a:outerShdw blurRad="38100" dist="38100" dir="2700000" algn="tl">
                    <a:srgbClr val="C0C0C0"/>
                  </a:outerShdw>
                </a:effectLst>
                <a:latin typeface="+mj-lt"/>
                <a:cs typeface="Tahoma" pitchFamily="34" charset="0"/>
              </a:rPr>
              <a:t>Geo–Fencing</a:t>
            </a:r>
            <a:r>
              <a:rPr lang="en-US" sz="2000" b="0" dirty="0">
                <a:latin typeface="+mj-lt"/>
                <a:cs typeface="Tahoma" pitchFamily="34" charset="0"/>
              </a:rPr>
              <a:t> tool  </a:t>
            </a:r>
          </a:p>
          <a:p>
            <a:pPr marL="357188" indent="-357188" eaLnBrk="0" hangingPunct="0">
              <a:lnSpc>
                <a:spcPct val="70000"/>
              </a:lnSpc>
              <a:spcBef>
                <a:spcPct val="35000"/>
              </a:spcBef>
              <a:buClr>
                <a:schemeClr val="tx1"/>
              </a:buClr>
              <a:buFontTx/>
              <a:buChar char="•"/>
              <a:tabLst>
                <a:tab pos="0" algn="l"/>
              </a:tabLst>
              <a:defRPr/>
            </a:pPr>
            <a:r>
              <a:rPr lang="en-US" sz="2000" dirty="0">
                <a:effectLst>
                  <a:outerShdw blurRad="38100" dist="38100" dir="2700000" algn="tl">
                    <a:srgbClr val="C0C0C0"/>
                  </a:outerShdw>
                </a:effectLst>
                <a:latin typeface="+mj-lt"/>
                <a:cs typeface="Tahoma" pitchFamily="34" charset="0"/>
              </a:rPr>
              <a:t>Mileage reading</a:t>
            </a:r>
            <a:r>
              <a:rPr lang="en-US" sz="2000" b="0" dirty="0">
                <a:latin typeface="+mj-lt"/>
                <a:cs typeface="Tahoma" pitchFamily="34" charset="0"/>
              </a:rPr>
              <a:t> by the GPS: up to 97% accurate!</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Real time </a:t>
            </a:r>
            <a:r>
              <a:rPr lang="en-US" sz="2000" dirty="0">
                <a:effectLst>
                  <a:outerShdw blurRad="38100" dist="38100" dir="2700000" algn="tl">
                    <a:srgbClr val="C0C0C0"/>
                  </a:outerShdw>
                </a:effectLst>
                <a:latin typeface="+mj-lt"/>
                <a:cs typeface="Tahoma" pitchFamily="34" charset="0"/>
              </a:rPr>
              <a:t>Over speed</a:t>
            </a:r>
            <a:r>
              <a:rPr lang="en-US" sz="2000" b="0" dirty="0">
                <a:latin typeface="+mj-lt"/>
                <a:cs typeface="Tahoma" pitchFamily="34" charset="0"/>
              </a:rPr>
              <a:t> alert </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Activity </a:t>
            </a:r>
            <a:r>
              <a:rPr lang="en-US" sz="2000" dirty="0">
                <a:effectLst>
                  <a:outerShdw blurRad="38100" dist="38100" dir="2700000" algn="tl">
                    <a:srgbClr val="C0C0C0"/>
                  </a:outerShdw>
                </a:effectLst>
                <a:latin typeface="+mj-lt"/>
                <a:cs typeface="Tahoma" pitchFamily="34" charset="0"/>
              </a:rPr>
              <a:t>Reports</a:t>
            </a:r>
            <a:r>
              <a:rPr lang="en-US" sz="2000" b="0" dirty="0">
                <a:latin typeface="+mj-lt"/>
                <a:cs typeface="Tahoma" pitchFamily="34" charset="0"/>
              </a:rPr>
              <a:t>, like vehicle </a:t>
            </a:r>
            <a:r>
              <a:rPr lang="en-US" sz="2000" dirty="0">
                <a:effectLst>
                  <a:outerShdw blurRad="38100" dist="38100" dir="2700000" algn="tl">
                    <a:srgbClr val="C0C0C0"/>
                  </a:outerShdw>
                </a:effectLst>
                <a:latin typeface="+mj-lt"/>
                <a:cs typeface="Tahoma" pitchFamily="34" charset="0"/>
              </a:rPr>
              <a:t>Work Hours</a:t>
            </a:r>
            <a:r>
              <a:rPr lang="en-US" sz="2000" b="0" dirty="0">
                <a:latin typeface="+mj-lt"/>
                <a:cs typeface="Tahoma" pitchFamily="34" charset="0"/>
              </a:rPr>
              <a:t> report</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Option to </a:t>
            </a:r>
            <a:r>
              <a:rPr lang="en-US" sz="2000" dirty="0">
                <a:effectLst>
                  <a:outerShdw blurRad="38100" dist="38100" dir="2700000" algn="tl">
                    <a:srgbClr val="C0C0C0"/>
                  </a:outerShdw>
                </a:effectLst>
                <a:latin typeface="+mj-lt"/>
                <a:cs typeface="Tahoma" pitchFamily="34" charset="0"/>
              </a:rPr>
              <a:t>Store</a:t>
            </a:r>
            <a:r>
              <a:rPr lang="en-US" sz="2000" b="0" dirty="0">
                <a:latin typeface="+mj-lt"/>
                <a:cs typeface="Tahoma" pitchFamily="34" charset="0"/>
              </a:rPr>
              <a:t> vehicle location and statuses for weeks</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All </a:t>
            </a:r>
            <a:r>
              <a:rPr lang="en-US" sz="2000" dirty="0">
                <a:effectLst>
                  <a:outerShdw blurRad="38100" dist="38100" dir="2700000" algn="tl">
                    <a:srgbClr val="C0C0C0"/>
                  </a:outerShdw>
                </a:effectLst>
                <a:latin typeface="+mj-lt"/>
                <a:cs typeface="Tahoma" pitchFamily="34" charset="0"/>
              </a:rPr>
              <a:t>Inputs and Outputs</a:t>
            </a:r>
            <a:r>
              <a:rPr lang="en-US" sz="2000" dirty="0">
                <a:latin typeface="+mj-lt"/>
                <a:cs typeface="Tahoma" pitchFamily="34" charset="0"/>
              </a:rPr>
              <a:t> </a:t>
            </a:r>
            <a:r>
              <a:rPr lang="en-US" sz="2000" b="0" dirty="0">
                <a:latin typeface="+mj-lt"/>
                <a:cs typeface="Tahoma" pitchFamily="34" charset="0"/>
              </a:rPr>
              <a:t>detection</a:t>
            </a:r>
            <a:r>
              <a:rPr lang="en-US" sz="2000" dirty="0">
                <a:latin typeface="+mj-lt"/>
                <a:cs typeface="Tahoma" pitchFamily="34" charset="0"/>
              </a:rPr>
              <a:t> </a:t>
            </a:r>
            <a:r>
              <a:rPr lang="en-US" sz="2000" b="0" dirty="0">
                <a:latin typeface="+mj-lt"/>
                <a:cs typeface="Tahoma" pitchFamily="34" charset="0"/>
              </a:rPr>
              <a:t>includes analog inputs</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Option to </a:t>
            </a:r>
            <a:r>
              <a:rPr lang="en-US" sz="2000" dirty="0">
                <a:effectLst>
                  <a:outerShdw blurRad="38100" dist="38100" dir="2700000" algn="tl">
                    <a:srgbClr val="C0C0C0"/>
                  </a:outerShdw>
                </a:effectLst>
                <a:latin typeface="+mj-lt"/>
                <a:cs typeface="Tahoma" pitchFamily="34" charset="0"/>
              </a:rPr>
              <a:t>Immobilized</a:t>
            </a:r>
            <a:r>
              <a:rPr lang="en-US" sz="2000" dirty="0">
                <a:latin typeface="+mj-lt"/>
                <a:cs typeface="Tahoma" pitchFamily="34" charset="0"/>
              </a:rPr>
              <a:t> </a:t>
            </a:r>
            <a:r>
              <a:rPr lang="en-US" sz="2000" b="0" dirty="0">
                <a:latin typeface="+mj-lt"/>
                <a:cs typeface="Tahoma" pitchFamily="34" charset="0"/>
              </a:rPr>
              <a:t>the vehicle engine in specific time</a:t>
            </a:r>
          </a:p>
          <a:p>
            <a:pPr marL="357188" indent="-357188" eaLnBrk="0" hangingPunct="0">
              <a:lnSpc>
                <a:spcPct val="70000"/>
              </a:lnSpc>
              <a:spcBef>
                <a:spcPct val="35000"/>
              </a:spcBef>
              <a:buClr>
                <a:schemeClr val="tx1"/>
              </a:buClr>
              <a:buFontTx/>
              <a:buChar char="•"/>
              <a:tabLst>
                <a:tab pos="0" algn="l"/>
              </a:tabLst>
              <a:defRPr/>
            </a:pPr>
            <a:r>
              <a:rPr lang="en-US" sz="2000" b="0" dirty="0">
                <a:latin typeface="+mj-lt"/>
                <a:cs typeface="Tahoma" pitchFamily="34" charset="0"/>
              </a:rPr>
              <a:t>Easy integration to variety of </a:t>
            </a:r>
            <a:r>
              <a:rPr lang="en-US" sz="2000" dirty="0">
                <a:effectLst>
                  <a:outerShdw blurRad="38100" dist="38100" dir="2700000" algn="tl">
                    <a:srgbClr val="C0C0C0"/>
                  </a:outerShdw>
                </a:effectLst>
                <a:latin typeface="+mj-lt"/>
                <a:cs typeface="Tahoma" pitchFamily="34" charset="0"/>
              </a:rPr>
              <a:t>external of-line software</a:t>
            </a:r>
          </a:p>
          <a:p>
            <a:pPr marL="357188" indent="-357188" eaLnBrk="0" hangingPunct="0">
              <a:lnSpc>
                <a:spcPct val="70000"/>
              </a:lnSpc>
              <a:spcBef>
                <a:spcPct val="35000"/>
              </a:spcBef>
              <a:buClr>
                <a:schemeClr val="tx1"/>
              </a:buClr>
              <a:tabLst>
                <a:tab pos="0" algn="l"/>
              </a:tabLst>
              <a:defRPr/>
            </a:pPr>
            <a:r>
              <a:rPr lang="en-US" sz="2000" b="0" dirty="0">
                <a:latin typeface="+mj-lt"/>
                <a:cs typeface="Tahoma" pitchFamily="34" charset="0"/>
              </a:rPr>
              <a:t/>
            </a:r>
            <a:br>
              <a:rPr lang="en-US" sz="2000" b="0" dirty="0">
                <a:latin typeface="+mj-lt"/>
                <a:cs typeface="Tahoma" pitchFamily="34" charset="0"/>
              </a:rPr>
            </a:br>
            <a:endParaRPr lang="he-IL" sz="2000" b="0" dirty="0">
              <a:latin typeface="+mj-lt"/>
              <a:cs typeface="Tahoma" pitchFamily="34" charset="0"/>
            </a:endParaRPr>
          </a:p>
        </p:txBody>
      </p:sp>
      <p:sp>
        <p:nvSpPr>
          <p:cNvPr id="34822" name="Rectangle 7"/>
          <p:cNvSpPr>
            <a:spLocks noChangeArrowheads="1"/>
          </p:cNvSpPr>
          <p:nvPr/>
        </p:nvSpPr>
        <p:spPr bwMode="auto">
          <a:xfrm>
            <a:off x="395288" y="692150"/>
            <a:ext cx="6192837" cy="523220"/>
          </a:xfrm>
          <a:prstGeom prst="rect">
            <a:avLst/>
          </a:prstGeom>
          <a:noFill/>
          <a:ln w="9525">
            <a:noFill/>
            <a:miter lim="800000"/>
            <a:headEnd/>
            <a:tailEnd/>
          </a:ln>
        </p:spPr>
        <p:txBody>
          <a:bodyPr>
            <a:spAutoFit/>
          </a:bodyPr>
          <a:lstStyle/>
          <a:p>
            <a:pPr eaLnBrk="0" hangingPunct="0"/>
            <a:r>
              <a:rPr lang="en-US" sz="1400" b="0" dirty="0">
                <a:solidFill>
                  <a:srgbClr val="FF3300"/>
                </a:solidFill>
                <a:latin typeface="+mj-lt"/>
              </a:rPr>
              <a:t>Gpdtech fleet system philosophy is to analyze the data for the fleet manager (by reports to his e-mail) and to send in real time the deviations to his mobile…</a:t>
            </a:r>
          </a:p>
        </p:txBody>
      </p:sp>
      <p:pic>
        <p:nvPicPr>
          <p:cNvPr id="2050" name="Picture 2"/>
          <p:cNvPicPr>
            <a:picLocks noChangeAspect="1" noChangeArrowheads="1"/>
          </p:cNvPicPr>
          <p:nvPr/>
        </p:nvPicPr>
        <p:blipFill>
          <a:blip r:embed="rId3" cstate="print"/>
          <a:srcRect/>
          <a:stretch>
            <a:fillRect/>
          </a:stretch>
        </p:blipFill>
        <p:spPr bwMode="auto">
          <a:xfrm>
            <a:off x="7038274" y="1268760"/>
            <a:ext cx="1782198" cy="316835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88068">
                                            <p:txEl>
                                              <p:pRg st="0" end="0"/>
                                            </p:txEl>
                                          </p:spTgt>
                                        </p:tgtEl>
                                        <p:attrNameLst>
                                          <p:attrName>style.visibility</p:attrName>
                                        </p:attrNameLst>
                                      </p:cBhvr>
                                      <p:to>
                                        <p:strVal val="visible"/>
                                      </p:to>
                                    </p:set>
                                    <p:anim calcmode="lin" valueType="num">
                                      <p:cBhvr additive="base">
                                        <p:cTn id="7" dur="500" fill="hold"/>
                                        <p:tgtEl>
                                          <p:spTgt spid="88068">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8806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8068">
                                            <p:txEl>
                                              <p:pRg st="1" end="1"/>
                                            </p:txEl>
                                          </p:spTgt>
                                        </p:tgtEl>
                                        <p:attrNameLst>
                                          <p:attrName>style.visibility</p:attrName>
                                        </p:attrNameLst>
                                      </p:cBhvr>
                                      <p:to>
                                        <p:strVal val="visible"/>
                                      </p:to>
                                    </p:set>
                                    <p:anim calcmode="lin" valueType="num">
                                      <p:cBhvr additive="base">
                                        <p:cTn id="13" dur="500" fill="hold"/>
                                        <p:tgtEl>
                                          <p:spTgt spid="88068">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88068">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88068">
                                            <p:txEl>
                                              <p:pRg st="2" end="2"/>
                                            </p:txEl>
                                          </p:spTgt>
                                        </p:tgtEl>
                                        <p:attrNameLst>
                                          <p:attrName>style.visibility</p:attrName>
                                        </p:attrNameLst>
                                      </p:cBhvr>
                                      <p:to>
                                        <p:strVal val="visible"/>
                                      </p:to>
                                    </p:set>
                                    <p:anim calcmode="lin" valueType="num">
                                      <p:cBhvr additive="base">
                                        <p:cTn id="19" dur="500" fill="hold"/>
                                        <p:tgtEl>
                                          <p:spTgt spid="88068">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88068">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88068">
                                            <p:txEl>
                                              <p:pRg st="3" end="3"/>
                                            </p:txEl>
                                          </p:spTgt>
                                        </p:tgtEl>
                                        <p:attrNameLst>
                                          <p:attrName>style.visibility</p:attrName>
                                        </p:attrNameLst>
                                      </p:cBhvr>
                                      <p:to>
                                        <p:strVal val="visible"/>
                                      </p:to>
                                    </p:set>
                                    <p:anim calcmode="lin" valueType="num">
                                      <p:cBhvr additive="base">
                                        <p:cTn id="25" dur="500" fill="hold"/>
                                        <p:tgtEl>
                                          <p:spTgt spid="88068">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88068">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88068">
                                            <p:txEl>
                                              <p:pRg st="4" end="4"/>
                                            </p:txEl>
                                          </p:spTgt>
                                        </p:tgtEl>
                                        <p:attrNameLst>
                                          <p:attrName>style.visibility</p:attrName>
                                        </p:attrNameLst>
                                      </p:cBhvr>
                                      <p:to>
                                        <p:strVal val="visible"/>
                                      </p:to>
                                    </p:set>
                                    <p:anim calcmode="lin" valueType="num">
                                      <p:cBhvr additive="base">
                                        <p:cTn id="31" dur="500" fill="hold"/>
                                        <p:tgtEl>
                                          <p:spTgt spid="88068">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88068">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88068">
                                            <p:txEl>
                                              <p:pRg st="5" end="5"/>
                                            </p:txEl>
                                          </p:spTgt>
                                        </p:tgtEl>
                                        <p:attrNameLst>
                                          <p:attrName>style.visibility</p:attrName>
                                        </p:attrNameLst>
                                      </p:cBhvr>
                                      <p:to>
                                        <p:strVal val="visible"/>
                                      </p:to>
                                    </p:set>
                                    <p:anim calcmode="lin" valueType="num">
                                      <p:cBhvr additive="base">
                                        <p:cTn id="37" dur="500" fill="hold"/>
                                        <p:tgtEl>
                                          <p:spTgt spid="88068">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88068">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88068">
                                            <p:txEl>
                                              <p:pRg st="6" end="6"/>
                                            </p:txEl>
                                          </p:spTgt>
                                        </p:tgtEl>
                                        <p:attrNameLst>
                                          <p:attrName>style.visibility</p:attrName>
                                        </p:attrNameLst>
                                      </p:cBhvr>
                                      <p:to>
                                        <p:strVal val="visible"/>
                                      </p:to>
                                    </p:set>
                                    <p:anim calcmode="lin" valueType="num">
                                      <p:cBhvr additive="base">
                                        <p:cTn id="43" dur="500" fill="hold"/>
                                        <p:tgtEl>
                                          <p:spTgt spid="88068">
                                            <p:txEl>
                                              <p:pRg st="6" end="6"/>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88068">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88068">
                                            <p:txEl>
                                              <p:pRg st="7" end="7"/>
                                            </p:txEl>
                                          </p:spTgt>
                                        </p:tgtEl>
                                        <p:attrNameLst>
                                          <p:attrName>style.visibility</p:attrName>
                                        </p:attrNameLst>
                                      </p:cBhvr>
                                      <p:to>
                                        <p:strVal val="visible"/>
                                      </p:to>
                                    </p:set>
                                    <p:anim calcmode="lin" valueType="num">
                                      <p:cBhvr additive="base">
                                        <p:cTn id="49" dur="500" fill="hold"/>
                                        <p:tgtEl>
                                          <p:spTgt spid="88068">
                                            <p:txEl>
                                              <p:pRg st="7" end="7"/>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88068">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nodeType="clickEffect">
                                  <p:stCondLst>
                                    <p:cond delay="0"/>
                                  </p:stCondLst>
                                  <p:childTnLst>
                                    <p:set>
                                      <p:cBhvr>
                                        <p:cTn id="54" dur="1" fill="hold">
                                          <p:stCondLst>
                                            <p:cond delay="0"/>
                                          </p:stCondLst>
                                        </p:cTn>
                                        <p:tgtEl>
                                          <p:spTgt spid="88068">
                                            <p:txEl>
                                              <p:pRg st="8" end="8"/>
                                            </p:txEl>
                                          </p:spTgt>
                                        </p:tgtEl>
                                        <p:attrNameLst>
                                          <p:attrName>style.visibility</p:attrName>
                                        </p:attrNameLst>
                                      </p:cBhvr>
                                      <p:to>
                                        <p:strVal val="visible"/>
                                      </p:to>
                                    </p:set>
                                    <p:anim calcmode="lin" valueType="num">
                                      <p:cBhvr additive="base">
                                        <p:cTn id="55" dur="500" fill="hold"/>
                                        <p:tgtEl>
                                          <p:spTgt spid="88068">
                                            <p:txEl>
                                              <p:pRg st="8" end="8"/>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88068">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nodeType="clickEffect">
                                  <p:stCondLst>
                                    <p:cond delay="0"/>
                                  </p:stCondLst>
                                  <p:childTnLst>
                                    <p:set>
                                      <p:cBhvr>
                                        <p:cTn id="60" dur="1" fill="hold">
                                          <p:stCondLst>
                                            <p:cond delay="0"/>
                                          </p:stCondLst>
                                        </p:cTn>
                                        <p:tgtEl>
                                          <p:spTgt spid="88068">
                                            <p:txEl>
                                              <p:pRg st="9" end="9"/>
                                            </p:txEl>
                                          </p:spTgt>
                                        </p:tgtEl>
                                        <p:attrNameLst>
                                          <p:attrName>style.visibility</p:attrName>
                                        </p:attrNameLst>
                                      </p:cBhvr>
                                      <p:to>
                                        <p:strVal val="visible"/>
                                      </p:to>
                                    </p:set>
                                    <p:anim calcmode="lin" valueType="num">
                                      <p:cBhvr additive="base">
                                        <p:cTn id="61" dur="500" fill="hold"/>
                                        <p:tgtEl>
                                          <p:spTgt spid="88068">
                                            <p:txEl>
                                              <p:pRg st="9" end="9"/>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88068">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nodeType="clickEffect">
                                  <p:stCondLst>
                                    <p:cond delay="0"/>
                                  </p:stCondLst>
                                  <p:childTnLst>
                                    <p:set>
                                      <p:cBhvr>
                                        <p:cTn id="66" dur="1" fill="hold">
                                          <p:stCondLst>
                                            <p:cond delay="0"/>
                                          </p:stCondLst>
                                        </p:cTn>
                                        <p:tgtEl>
                                          <p:spTgt spid="88068">
                                            <p:txEl>
                                              <p:pRg st="10" end="10"/>
                                            </p:txEl>
                                          </p:spTgt>
                                        </p:tgtEl>
                                        <p:attrNameLst>
                                          <p:attrName>style.visibility</p:attrName>
                                        </p:attrNameLst>
                                      </p:cBhvr>
                                      <p:to>
                                        <p:strVal val="visible"/>
                                      </p:to>
                                    </p:set>
                                    <p:anim calcmode="lin" valueType="num">
                                      <p:cBhvr additive="base">
                                        <p:cTn id="67" dur="500" fill="hold"/>
                                        <p:tgtEl>
                                          <p:spTgt spid="88068">
                                            <p:txEl>
                                              <p:pRg st="10" end="1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8068">
                                            <p:txEl>
                                              <p:pRg st="10" end="1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1295400" y="990600"/>
            <a:ext cx="6665913" cy="5000625"/>
          </a:xfrm>
          <a:prstGeom prst="rect">
            <a:avLst/>
          </a:prstGeom>
          <a:noFill/>
          <a:ln w="9525">
            <a:noFill/>
            <a:miter lim="800000"/>
            <a:headEnd/>
            <a:tailEnd/>
          </a:ln>
          <a:effectLst/>
        </p:spPr>
      </p:pic>
      <p:sp>
        <p:nvSpPr>
          <p:cNvPr id="5" name="TextBox 4"/>
          <p:cNvSpPr txBox="1"/>
          <p:nvPr/>
        </p:nvSpPr>
        <p:spPr>
          <a:xfrm>
            <a:off x="1219200" y="457200"/>
            <a:ext cx="3810000" cy="369332"/>
          </a:xfrm>
          <a:prstGeom prst="rect">
            <a:avLst/>
          </a:prstGeom>
          <a:noFill/>
        </p:spPr>
        <p:txBody>
          <a:bodyPr wrap="square" rtlCol="0">
            <a:spAutoFit/>
          </a:bodyPr>
          <a:lstStyle/>
          <a:p>
            <a:r>
              <a:rPr lang="en-US" dirty="0" smtClean="0"/>
              <a:t>Events &amp; Dashboard</a:t>
            </a:r>
            <a:endParaRPr lang="en-US"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srcRect/>
          <a:stretch>
            <a:fillRect/>
          </a:stretch>
        </p:blipFill>
        <p:spPr bwMode="auto">
          <a:xfrm>
            <a:off x="609600" y="609600"/>
            <a:ext cx="7162800" cy="5372100"/>
          </a:xfrm>
          <a:prstGeom prst="rect">
            <a:avLst/>
          </a:prstGeom>
          <a:noFill/>
          <a:ln w="9525">
            <a:noFill/>
            <a:miter lim="800000"/>
            <a:headEnd/>
            <a:tailEnd/>
          </a:ln>
          <a:effectLst/>
        </p:spPr>
      </p:pic>
      <p:sp>
        <p:nvSpPr>
          <p:cNvPr id="3" name="TextBox 2"/>
          <p:cNvSpPr txBox="1"/>
          <p:nvPr/>
        </p:nvSpPr>
        <p:spPr>
          <a:xfrm>
            <a:off x="609600" y="228600"/>
            <a:ext cx="2819400" cy="369332"/>
          </a:xfrm>
          <a:prstGeom prst="rect">
            <a:avLst/>
          </a:prstGeom>
          <a:noFill/>
        </p:spPr>
        <p:txBody>
          <a:bodyPr wrap="square" rtlCol="0">
            <a:spAutoFit/>
          </a:bodyPr>
          <a:lstStyle/>
          <a:p>
            <a:r>
              <a:rPr lang="en-US" dirty="0" smtClean="0"/>
              <a:t>Street Speed Event</a:t>
            </a:r>
            <a:endParaRPr lang="en-US"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srcRect/>
          <a:stretch>
            <a:fillRect/>
          </a:stretch>
        </p:blipFill>
        <p:spPr bwMode="auto">
          <a:xfrm>
            <a:off x="990600" y="990600"/>
            <a:ext cx="6629400" cy="4972050"/>
          </a:xfrm>
          <a:prstGeom prst="rect">
            <a:avLst/>
          </a:prstGeom>
          <a:noFill/>
          <a:ln w="9525">
            <a:noFill/>
            <a:miter lim="800000"/>
            <a:headEnd/>
            <a:tailEnd/>
          </a:ln>
          <a:effectLst/>
        </p:spPr>
      </p:pic>
      <p:sp>
        <p:nvSpPr>
          <p:cNvPr id="5" name="TextBox 4"/>
          <p:cNvSpPr txBox="1"/>
          <p:nvPr/>
        </p:nvSpPr>
        <p:spPr>
          <a:xfrm>
            <a:off x="990600" y="457200"/>
            <a:ext cx="3733800" cy="369332"/>
          </a:xfrm>
          <a:prstGeom prst="rect">
            <a:avLst/>
          </a:prstGeom>
          <a:noFill/>
        </p:spPr>
        <p:txBody>
          <a:bodyPr wrap="square" rtlCol="0">
            <a:spAutoFit/>
          </a:bodyPr>
          <a:lstStyle/>
          <a:p>
            <a:r>
              <a:rPr lang="en-US" dirty="0" smtClean="0"/>
              <a:t>Full Screen Map View</a:t>
            </a:r>
            <a:endParaRPr lang="en-US"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srcRect/>
          <a:stretch>
            <a:fillRect/>
          </a:stretch>
        </p:blipFill>
        <p:spPr bwMode="auto">
          <a:xfrm>
            <a:off x="990600" y="762000"/>
            <a:ext cx="6934200" cy="5200650"/>
          </a:xfrm>
          <a:prstGeom prst="rect">
            <a:avLst/>
          </a:prstGeom>
          <a:noFill/>
          <a:ln w="9525">
            <a:noFill/>
            <a:miter lim="800000"/>
            <a:headEnd/>
            <a:tailEnd/>
          </a:ln>
          <a:effectLst/>
        </p:spPr>
      </p:pic>
      <p:sp>
        <p:nvSpPr>
          <p:cNvPr id="5" name="TextBox 4"/>
          <p:cNvSpPr txBox="1"/>
          <p:nvPr/>
        </p:nvSpPr>
        <p:spPr>
          <a:xfrm>
            <a:off x="990600" y="228600"/>
            <a:ext cx="4953000" cy="369332"/>
          </a:xfrm>
          <a:prstGeom prst="rect">
            <a:avLst/>
          </a:prstGeom>
          <a:noFill/>
        </p:spPr>
        <p:txBody>
          <a:bodyPr wrap="square" rtlCol="0">
            <a:spAutoFit/>
          </a:bodyPr>
          <a:lstStyle/>
          <a:p>
            <a:r>
              <a:rPr lang="en-US" dirty="0" smtClean="0"/>
              <a:t>Normal View of Map</a:t>
            </a:r>
            <a:endParaRPr lang="en-US"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533400" y="533400"/>
            <a:ext cx="3810000" cy="369332"/>
          </a:xfrm>
          <a:prstGeom prst="rect">
            <a:avLst/>
          </a:prstGeom>
          <a:noFill/>
        </p:spPr>
        <p:txBody>
          <a:bodyPr wrap="square" rtlCol="0">
            <a:spAutoFit/>
          </a:bodyPr>
          <a:lstStyle/>
          <a:p>
            <a:r>
              <a:rPr lang="en-US" dirty="0" smtClean="0"/>
              <a:t>RAG Report</a:t>
            </a:r>
            <a:endParaRPr lang="en-US" dirty="0"/>
          </a:p>
        </p:txBody>
      </p:sp>
      <p:pic>
        <p:nvPicPr>
          <p:cNvPr id="1028" name="Picture 4"/>
          <p:cNvPicPr>
            <a:picLocks noChangeAspect="1" noChangeArrowheads="1"/>
          </p:cNvPicPr>
          <p:nvPr/>
        </p:nvPicPr>
        <p:blipFill>
          <a:blip r:embed="rId2"/>
          <a:srcRect/>
          <a:stretch>
            <a:fillRect/>
          </a:stretch>
        </p:blipFill>
        <p:spPr bwMode="auto">
          <a:xfrm>
            <a:off x="381000" y="1066800"/>
            <a:ext cx="8458200" cy="47835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a:srcRect/>
          <a:stretch>
            <a:fillRect/>
          </a:stretch>
        </p:blipFill>
        <p:spPr bwMode="auto">
          <a:xfrm>
            <a:off x="381000" y="762000"/>
            <a:ext cx="8296275" cy="5076571"/>
          </a:xfrm>
          <a:prstGeom prst="rect">
            <a:avLst/>
          </a:prstGeom>
          <a:noFill/>
          <a:ln w="9525">
            <a:noFill/>
            <a:miter lim="800000"/>
            <a:headEnd/>
            <a:tailEnd/>
          </a:ln>
          <a:effectLst/>
        </p:spPr>
      </p:pic>
      <p:sp>
        <p:nvSpPr>
          <p:cNvPr id="6" name="TextBox 5"/>
          <p:cNvSpPr txBox="1"/>
          <p:nvPr/>
        </p:nvSpPr>
        <p:spPr>
          <a:xfrm>
            <a:off x="381000" y="304800"/>
            <a:ext cx="3505200" cy="369332"/>
          </a:xfrm>
          <a:prstGeom prst="rect">
            <a:avLst/>
          </a:prstGeom>
          <a:noFill/>
        </p:spPr>
        <p:txBody>
          <a:bodyPr wrap="square" rtlCol="0">
            <a:spAutoFit/>
          </a:bodyPr>
          <a:lstStyle/>
          <a:p>
            <a:r>
              <a:rPr lang="en-US" dirty="0" smtClean="0"/>
              <a:t>Customize Report by Parameters</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18</a:t>
            </a:fld>
            <a:endParaRPr lang="en-US"/>
          </a:p>
        </p:txBody>
      </p:sp>
      <p:pic>
        <p:nvPicPr>
          <p:cNvPr id="4" name="Picture 3" descr="AVL1.jpg"/>
          <p:cNvPicPr>
            <a:picLocks noChangeAspect="1"/>
          </p:cNvPicPr>
          <p:nvPr/>
        </p:nvPicPr>
        <p:blipFill>
          <a:blip r:embed="rId3" cstate="print"/>
          <a:stretch>
            <a:fillRect/>
          </a:stretch>
        </p:blipFill>
        <p:spPr>
          <a:xfrm>
            <a:off x="228600" y="762000"/>
            <a:ext cx="8771465" cy="4933949"/>
          </a:xfrm>
          <a:prstGeom prst="rect">
            <a:avLst/>
          </a:prstGeom>
        </p:spPr>
      </p:pic>
      <p:sp>
        <p:nvSpPr>
          <p:cNvPr id="5" name="Rectangle 2"/>
          <p:cNvSpPr>
            <a:spLocks noGrp="1"/>
          </p:cNvSpPr>
          <p:nvPr>
            <p:ph type="title"/>
          </p:nvPr>
        </p:nvSpPr>
        <p:spPr>
          <a:xfrm>
            <a:off x="457200" y="76200"/>
            <a:ext cx="8229600" cy="639762"/>
          </a:xfrm>
        </p:spPr>
        <p:txBody>
          <a:bodyPr/>
          <a:lstStyle/>
          <a:p>
            <a:pPr algn="l"/>
            <a:r>
              <a:rPr lang="en-US" sz="2800" dirty="0"/>
              <a:t>System Reports – Trip Summary</a:t>
            </a:r>
            <a:endParaRPr lang="en-GB" sz="2800" dirty="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19</a:t>
            </a:fld>
            <a:endParaRPr lang="en-US"/>
          </a:p>
        </p:txBody>
      </p:sp>
      <p:pic>
        <p:nvPicPr>
          <p:cNvPr id="3" name="Picture 2" descr="AVL2.jpg"/>
          <p:cNvPicPr>
            <a:picLocks noChangeAspect="1"/>
          </p:cNvPicPr>
          <p:nvPr/>
        </p:nvPicPr>
        <p:blipFill>
          <a:blip r:embed="rId3" cstate="print"/>
          <a:stretch>
            <a:fillRect/>
          </a:stretch>
        </p:blipFill>
        <p:spPr>
          <a:xfrm>
            <a:off x="228600" y="938212"/>
            <a:ext cx="8763000" cy="4929188"/>
          </a:xfrm>
          <a:prstGeom prst="rect">
            <a:avLst/>
          </a:prstGeom>
        </p:spPr>
      </p:pic>
      <p:sp>
        <p:nvSpPr>
          <p:cNvPr id="4" name="Rectangle 2"/>
          <p:cNvSpPr>
            <a:spLocks noGrp="1"/>
          </p:cNvSpPr>
          <p:nvPr>
            <p:ph type="title"/>
          </p:nvPr>
        </p:nvSpPr>
        <p:spPr>
          <a:xfrm>
            <a:off x="457200" y="76200"/>
            <a:ext cx="8229600" cy="639762"/>
          </a:xfrm>
        </p:spPr>
        <p:txBody>
          <a:bodyPr/>
          <a:lstStyle/>
          <a:p>
            <a:pPr algn="l"/>
            <a:r>
              <a:rPr lang="en-US" sz="2800" dirty="0"/>
              <a:t>System Reports – Trip Details</a:t>
            </a:r>
            <a:endParaRPr lang="en-GB" sz="2800"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2"/>
          <p:cNvSpPr>
            <a:spLocks noGrp="1" noChangeArrowheads="1"/>
          </p:cNvSpPr>
          <p:nvPr>
            <p:ph type="title"/>
          </p:nvPr>
        </p:nvSpPr>
        <p:spPr>
          <a:xfrm>
            <a:off x="900113" y="404813"/>
            <a:ext cx="6884987" cy="754062"/>
          </a:xfrm>
        </p:spPr>
        <p:txBody>
          <a:bodyPr>
            <a:normAutofit fontScale="90000"/>
          </a:bodyPr>
          <a:lstStyle/>
          <a:p>
            <a:pPr algn="l" rtl="0" eaLnBrk="1" hangingPunct="1"/>
            <a:r>
              <a:rPr lang="en-US" sz="2800" b="1" dirty="0">
                <a:solidFill>
                  <a:schemeClr val="hlink"/>
                </a:solidFill>
              </a:rPr>
              <a:t>GPD TECHNOLOGY</a:t>
            </a:r>
            <a:r>
              <a:rPr lang="en-US" sz="2800" b="1" dirty="0"/>
              <a:t>- The Company</a:t>
            </a:r>
            <a:br>
              <a:rPr lang="en-US" sz="2800" b="1" dirty="0"/>
            </a:br>
            <a:endParaRPr lang="en-US" sz="2800" b="1" dirty="0"/>
          </a:p>
        </p:txBody>
      </p:sp>
      <p:sp>
        <p:nvSpPr>
          <p:cNvPr id="7171" name="Rectangle 3"/>
          <p:cNvSpPr>
            <a:spLocks noGrp="1" noChangeArrowheads="1"/>
          </p:cNvSpPr>
          <p:nvPr>
            <p:ph idx="1"/>
          </p:nvPr>
        </p:nvSpPr>
        <p:spPr>
          <a:xfrm>
            <a:off x="683568" y="1340769"/>
            <a:ext cx="7942262" cy="3960440"/>
          </a:xfrm>
        </p:spPr>
        <p:txBody>
          <a:bodyPr>
            <a:normAutofit/>
          </a:bodyPr>
          <a:lstStyle/>
          <a:p>
            <a:pPr lvl="1" algn="l" rtl="0" eaLnBrk="1" hangingPunct="1">
              <a:buFontTx/>
              <a:buChar char="•"/>
              <a:defRPr/>
            </a:pPr>
            <a:r>
              <a:rPr lang="en-US" sz="2000" dirty="0"/>
              <a:t>Since inception in 2008, GPD Technology (GPD) has been committed to providing high quality products, solutions and services in the area of Information and Communications Technology (ICT) in the United Arab Emirates.</a:t>
            </a:r>
          </a:p>
          <a:p>
            <a:pPr lvl="1" algn="l" rtl="0" eaLnBrk="1" hangingPunct="1">
              <a:buFontTx/>
              <a:buChar char="•"/>
              <a:defRPr/>
            </a:pPr>
            <a:r>
              <a:rPr lang="en-US" sz="2000" dirty="0"/>
              <a:t>Designs, engineers and supplies innovative h/w and s/w solutions aimed at Telematics and Fleet Management / Security applications.    </a:t>
            </a:r>
          </a:p>
          <a:p>
            <a:pPr lvl="1" algn="l" rtl="0" eaLnBrk="1" hangingPunct="1">
              <a:buFontTx/>
              <a:buChar char="•"/>
              <a:defRPr/>
            </a:pPr>
            <a:r>
              <a:rPr lang="en-US" sz="2000" dirty="0"/>
              <a:t>Constantly investing in R&amp;D keeping the company and its solutions up-to-date at the highest technology forefront.</a:t>
            </a:r>
          </a:p>
          <a:p>
            <a:pPr lvl="1" algn="l" rtl="0" eaLnBrk="1" hangingPunct="1">
              <a:buFontTx/>
              <a:buChar char="•"/>
              <a:defRPr/>
            </a:pPr>
            <a:r>
              <a:rPr lang="en-US" sz="2000" dirty="0"/>
              <a:t>Highly skilled and creative personnel conceiving unique solutions  derived from the company’s proven AVL core technology</a:t>
            </a:r>
          </a:p>
        </p:txBody>
      </p:sp>
      <p:sp>
        <p:nvSpPr>
          <p:cNvPr id="4099" name="Slide Number Placeholder 5"/>
          <p:cNvSpPr>
            <a:spLocks noGrp="1"/>
          </p:cNvSpPr>
          <p:nvPr>
            <p:ph type="sldNum" sz="quarter" idx="12"/>
          </p:nvPr>
        </p:nvSpPr>
        <p:spPr>
          <a:xfrm>
            <a:off x="6553200" y="6186488"/>
            <a:ext cx="1905000" cy="457200"/>
          </a:xfrm>
        </p:spPr>
        <p:txBody>
          <a:bodyPr/>
          <a:lstStyle/>
          <a:p>
            <a:pPr>
              <a:defRPr/>
            </a:pPr>
            <a:fld id="{319B0F90-A413-4668-806D-8A16FE001A46}" type="slidenum">
              <a:rPr lang="en-US"/>
              <a:pPr>
                <a:defRPr/>
              </a:pPr>
              <a:t>2</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171">
                                            <p:txEl>
                                              <p:pRg st="0" end="0"/>
                                            </p:txEl>
                                          </p:spTgt>
                                        </p:tgtEl>
                                        <p:attrNameLst>
                                          <p:attrName>style.visibility</p:attrName>
                                        </p:attrNameLst>
                                      </p:cBhvr>
                                      <p:to>
                                        <p:strVal val="visible"/>
                                      </p:to>
                                    </p:set>
                                    <p:anim calcmode="lin" valueType="num">
                                      <p:cBhvr additive="base">
                                        <p:cTn id="7" dur="500" fill="hold"/>
                                        <p:tgtEl>
                                          <p:spTgt spid="71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71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7171">
                                            <p:txEl>
                                              <p:pRg st="1" end="1"/>
                                            </p:txEl>
                                          </p:spTgt>
                                        </p:tgtEl>
                                        <p:attrNameLst>
                                          <p:attrName>style.visibility</p:attrName>
                                        </p:attrNameLst>
                                      </p:cBhvr>
                                      <p:to>
                                        <p:strVal val="visible"/>
                                      </p:to>
                                    </p:set>
                                    <p:anim calcmode="lin" valueType="num">
                                      <p:cBhvr additive="base">
                                        <p:cTn id="13" dur="500" fill="hold"/>
                                        <p:tgtEl>
                                          <p:spTgt spid="7171">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17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171">
                                            <p:txEl>
                                              <p:pRg st="2" end="2"/>
                                            </p:txEl>
                                          </p:spTgt>
                                        </p:tgtEl>
                                        <p:attrNameLst>
                                          <p:attrName>style.visibility</p:attrName>
                                        </p:attrNameLst>
                                      </p:cBhvr>
                                      <p:to>
                                        <p:strVal val="visible"/>
                                      </p:to>
                                    </p:set>
                                    <p:anim calcmode="lin" valueType="num">
                                      <p:cBhvr additive="base">
                                        <p:cTn id="19" dur="500" fill="hold"/>
                                        <p:tgtEl>
                                          <p:spTgt spid="7171">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17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7171">
                                            <p:txEl>
                                              <p:pRg st="3" end="3"/>
                                            </p:txEl>
                                          </p:spTgt>
                                        </p:tgtEl>
                                        <p:attrNameLst>
                                          <p:attrName>style.visibility</p:attrName>
                                        </p:attrNameLst>
                                      </p:cBhvr>
                                      <p:to>
                                        <p:strVal val="visible"/>
                                      </p:to>
                                    </p:set>
                                    <p:anim calcmode="lin" valueType="num">
                                      <p:cBhvr additive="base">
                                        <p:cTn id="25" dur="500" fill="hold"/>
                                        <p:tgtEl>
                                          <p:spTgt spid="7171">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1">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20</a:t>
            </a:fld>
            <a:endParaRPr lang="en-US"/>
          </a:p>
        </p:txBody>
      </p:sp>
      <p:pic>
        <p:nvPicPr>
          <p:cNvPr id="4" name="Picture 3" descr="AVL.jpg"/>
          <p:cNvPicPr>
            <a:picLocks noChangeAspect="1"/>
          </p:cNvPicPr>
          <p:nvPr/>
        </p:nvPicPr>
        <p:blipFill>
          <a:blip r:embed="rId3" cstate="print"/>
          <a:stretch>
            <a:fillRect/>
          </a:stretch>
        </p:blipFill>
        <p:spPr>
          <a:xfrm>
            <a:off x="152400" y="938212"/>
            <a:ext cx="8763000" cy="4929188"/>
          </a:xfrm>
          <a:prstGeom prst="rect">
            <a:avLst/>
          </a:prstGeom>
        </p:spPr>
      </p:pic>
      <p:sp>
        <p:nvSpPr>
          <p:cNvPr id="5" name="Rectangle 2"/>
          <p:cNvSpPr>
            <a:spLocks noGrp="1"/>
          </p:cNvSpPr>
          <p:nvPr>
            <p:ph type="title"/>
          </p:nvPr>
        </p:nvSpPr>
        <p:spPr>
          <a:xfrm>
            <a:off x="457200" y="76200"/>
            <a:ext cx="8229600" cy="639762"/>
          </a:xfrm>
        </p:spPr>
        <p:txBody>
          <a:bodyPr/>
          <a:lstStyle/>
          <a:p>
            <a:pPr algn="l"/>
            <a:r>
              <a:rPr lang="en-US" sz="2800" dirty="0"/>
              <a:t>System View – Dash Board</a:t>
            </a:r>
            <a:endParaRPr lang="en-GB" sz="2800"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VL3.jpg"/>
          <p:cNvPicPr>
            <a:picLocks noChangeAspect="1"/>
          </p:cNvPicPr>
          <p:nvPr/>
        </p:nvPicPr>
        <p:blipFill>
          <a:blip r:embed="rId2" cstate="print"/>
          <a:stretch>
            <a:fillRect/>
          </a:stretch>
        </p:blipFill>
        <p:spPr>
          <a:xfrm>
            <a:off x="228600" y="904875"/>
            <a:ext cx="8686800" cy="4886325"/>
          </a:xfrm>
          <a:prstGeom prst="rect">
            <a:avLst/>
          </a:prstGeom>
        </p:spPr>
      </p:pic>
      <p:sp>
        <p:nvSpPr>
          <p:cNvPr id="3" name="Rectangle 2"/>
          <p:cNvSpPr>
            <a:spLocks noGrp="1"/>
          </p:cNvSpPr>
          <p:nvPr>
            <p:ph type="title"/>
          </p:nvPr>
        </p:nvSpPr>
        <p:spPr>
          <a:xfrm>
            <a:off x="457200" y="76200"/>
            <a:ext cx="8229600" cy="639762"/>
          </a:xfrm>
        </p:spPr>
        <p:txBody>
          <a:bodyPr/>
          <a:lstStyle/>
          <a:p>
            <a:pPr algn="l"/>
            <a:r>
              <a:rPr lang="en-US" sz="2800" dirty="0"/>
              <a:t>System View – Map</a:t>
            </a:r>
            <a:endParaRPr lang="en-GB" sz="2800"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22</a:t>
            </a:fld>
            <a:endParaRPr lang="en-US"/>
          </a:p>
        </p:txBody>
      </p:sp>
      <p:pic>
        <p:nvPicPr>
          <p:cNvPr id="3" name="Picture 2" descr="avl4.jpg"/>
          <p:cNvPicPr>
            <a:picLocks noChangeAspect="1"/>
          </p:cNvPicPr>
          <p:nvPr/>
        </p:nvPicPr>
        <p:blipFill>
          <a:blip r:embed="rId3" cstate="print"/>
          <a:stretch>
            <a:fillRect/>
          </a:stretch>
        </p:blipFill>
        <p:spPr>
          <a:xfrm>
            <a:off x="228600" y="857250"/>
            <a:ext cx="8686800" cy="4886325"/>
          </a:xfrm>
          <a:prstGeom prst="rect">
            <a:avLst/>
          </a:prstGeom>
        </p:spPr>
      </p:pic>
      <p:sp>
        <p:nvSpPr>
          <p:cNvPr id="4" name="Rectangle 2"/>
          <p:cNvSpPr>
            <a:spLocks noGrp="1"/>
          </p:cNvSpPr>
          <p:nvPr>
            <p:ph type="title"/>
          </p:nvPr>
        </p:nvSpPr>
        <p:spPr>
          <a:xfrm>
            <a:off x="457200" y="76200"/>
            <a:ext cx="8229600" cy="639762"/>
          </a:xfrm>
        </p:spPr>
        <p:txBody>
          <a:bodyPr/>
          <a:lstStyle/>
          <a:p>
            <a:pPr algn="l"/>
            <a:r>
              <a:rPr lang="en-US" sz="2800" dirty="0"/>
              <a:t>System View – Satellite View</a:t>
            </a:r>
            <a:endParaRPr lang="en-GB" sz="2800"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23</a:t>
            </a:fld>
            <a:endParaRPr lang="en-US"/>
          </a:p>
        </p:txBody>
      </p:sp>
      <p:pic>
        <p:nvPicPr>
          <p:cNvPr id="3" name="Picture 2" descr="AVL5.jpg"/>
          <p:cNvPicPr>
            <a:picLocks noChangeAspect="1"/>
          </p:cNvPicPr>
          <p:nvPr/>
        </p:nvPicPr>
        <p:blipFill>
          <a:blip r:embed="rId3" cstate="print"/>
          <a:stretch>
            <a:fillRect/>
          </a:stretch>
        </p:blipFill>
        <p:spPr>
          <a:xfrm>
            <a:off x="152400" y="857250"/>
            <a:ext cx="8839200" cy="4972050"/>
          </a:xfrm>
          <a:prstGeom prst="rect">
            <a:avLst/>
          </a:prstGeom>
        </p:spPr>
      </p:pic>
      <p:sp>
        <p:nvSpPr>
          <p:cNvPr id="4" name="Rectangle 2"/>
          <p:cNvSpPr>
            <a:spLocks noGrp="1"/>
          </p:cNvSpPr>
          <p:nvPr>
            <p:ph type="title"/>
          </p:nvPr>
        </p:nvSpPr>
        <p:spPr>
          <a:xfrm>
            <a:off x="457200" y="76200"/>
            <a:ext cx="8229600" cy="639762"/>
          </a:xfrm>
        </p:spPr>
        <p:txBody>
          <a:bodyPr/>
          <a:lstStyle/>
          <a:p>
            <a:pPr algn="l"/>
            <a:r>
              <a:rPr lang="en-US" sz="2800" dirty="0"/>
              <a:t>System View – Geo Fence</a:t>
            </a:r>
            <a:endParaRPr lang="en-GB" sz="28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24</a:t>
            </a:fld>
            <a:endParaRPr lang="en-US"/>
          </a:p>
        </p:txBody>
      </p:sp>
      <p:pic>
        <p:nvPicPr>
          <p:cNvPr id="3" name="Picture 2" descr="AVL6.jpg"/>
          <p:cNvPicPr>
            <a:picLocks noChangeAspect="1"/>
          </p:cNvPicPr>
          <p:nvPr/>
        </p:nvPicPr>
        <p:blipFill>
          <a:blip r:embed="rId3" cstate="print"/>
          <a:stretch>
            <a:fillRect/>
          </a:stretch>
        </p:blipFill>
        <p:spPr>
          <a:xfrm>
            <a:off x="152400" y="857250"/>
            <a:ext cx="8839200" cy="4972050"/>
          </a:xfrm>
          <a:prstGeom prst="rect">
            <a:avLst/>
          </a:prstGeom>
        </p:spPr>
      </p:pic>
      <p:sp>
        <p:nvSpPr>
          <p:cNvPr id="4" name="Rectangle 2"/>
          <p:cNvSpPr>
            <a:spLocks noGrp="1"/>
          </p:cNvSpPr>
          <p:nvPr>
            <p:ph type="title"/>
          </p:nvPr>
        </p:nvSpPr>
        <p:spPr>
          <a:xfrm>
            <a:off x="457200" y="76200"/>
            <a:ext cx="8229600" cy="639762"/>
          </a:xfrm>
        </p:spPr>
        <p:txBody>
          <a:bodyPr/>
          <a:lstStyle/>
          <a:p>
            <a:pPr algn="l"/>
            <a:r>
              <a:rPr lang="en-US" sz="2800" dirty="0"/>
              <a:t>System View – Route</a:t>
            </a:r>
            <a:endParaRPr lang="en-GB" sz="2800" dirty="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25</a:t>
            </a:fld>
            <a:endParaRPr lang="en-US"/>
          </a:p>
        </p:txBody>
      </p:sp>
      <p:pic>
        <p:nvPicPr>
          <p:cNvPr id="4" name="Picture 3" descr="AVL8.jpg"/>
          <p:cNvPicPr>
            <a:picLocks noChangeAspect="1"/>
          </p:cNvPicPr>
          <p:nvPr/>
        </p:nvPicPr>
        <p:blipFill>
          <a:blip r:embed="rId3" cstate="print"/>
          <a:stretch>
            <a:fillRect/>
          </a:stretch>
        </p:blipFill>
        <p:spPr>
          <a:xfrm>
            <a:off x="228600" y="938212"/>
            <a:ext cx="8763000" cy="4929188"/>
          </a:xfrm>
          <a:prstGeom prst="rect">
            <a:avLst/>
          </a:prstGeom>
        </p:spPr>
      </p:pic>
      <p:sp>
        <p:nvSpPr>
          <p:cNvPr id="5" name="Rectangle 2"/>
          <p:cNvSpPr>
            <a:spLocks noGrp="1"/>
          </p:cNvSpPr>
          <p:nvPr>
            <p:ph type="title"/>
          </p:nvPr>
        </p:nvSpPr>
        <p:spPr>
          <a:xfrm>
            <a:off x="457200" y="76200"/>
            <a:ext cx="8229600" cy="639762"/>
          </a:xfrm>
        </p:spPr>
        <p:txBody>
          <a:bodyPr/>
          <a:lstStyle/>
          <a:p>
            <a:pPr algn="l"/>
            <a:r>
              <a:rPr lang="en-US" sz="2800" dirty="0"/>
              <a:t>System View – Track Replay</a:t>
            </a:r>
            <a:endParaRPr lang="en-GB" sz="2800"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Rectangle 3"/>
          <p:cNvSpPr>
            <a:spLocks noChangeArrowheads="1"/>
          </p:cNvSpPr>
          <p:nvPr/>
        </p:nvSpPr>
        <p:spPr bwMode="auto">
          <a:xfrm>
            <a:off x="468313" y="2349500"/>
            <a:ext cx="7056437" cy="1371600"/>
          </a:xfrm>
          <a:prstGeom prst="rect">
            <a:avLst/>
          </a:prstGeom>
          <a:noFill/>
          <a:ln w="9525">
            <a:noFill/>
            <a:miter lim="800000"/>
            <a:headEnd/>
            <a:tailEnd/>
          </a:ln>
        </p:spPr>
        <p:txBody>
          <a:bodyPr>
            <a:spAutoFit/>
          </a:bodyPr>
          <a:lstStyle/>
          <a:p>
            <a:pPr algn="ctr" eaLnBrk="0" hangingPunct="0"/>
            <a:r>
              <a:rPr lang="en-US" sz="4000">
                <a:solidFill>
                  <a:srgbClr val="006CA3"/>
                </a:solidFill>
                <a:ea typeface="Arial Unicode MS" pitchFamily="34" charset="-128"/>
                <a:cs typeface="Arial Unicode MS" pitchFamily="34" charset="-128"/>
              </a:rPr>
              <a:t>THANK YOU !</a:t>
            </a:r>
          </a:p>
          <a:p>
            <a:pPr algn="ctr" eaLnBrk="0" hangingPunct="0"/>
            <a:endParaRPr lang="en-US" sz="2400">
              <a:solidFill>
                <a:srgbClr val="006CA3"/>
              </a:solidFill>
              <a:ea typeface="Arial Unicode MS" pitchFamily="34" charset="-128"/>
              <a:cs typeface="Arial Unicode MS" pitchFamily="34" charset="-128"/>
            </a:endParaRPr>
          </a:p>
          <a:p>
            <a:pPr algn="ctr" eaLnBrk="0" hangingPunct="0"/>
            <a:endParaRPr lang="en-US" sz="2000" b="0">
              <a:solidFill>
                <a:srgbClr val="006CA3"/>
              </a:solidFill>
            </a:endParaRPr>
          </a:p>
        </p:txBody>
      </p:sp>
      <p:sp>
        <p:nvSpPr>
          <p:cNvPr id="21507" name="Slide Number Placeholder 3"/>
          <p:cNvSpPr>
            <a:spLocks noGrp="1"/>
          </p:cNvSpPr>
          <p:nvPr>
            <p:ph type="sldNum" sz="quarter" idx="12"/>
          </p:nvPr>
        </p:nvSpPr>
        <p:spPr/>
        <p:txBody>
          <a:bodyPr/>
          <a:lstStyle/>
          <a:p>
            <a:pPr>
              <a:defRPr/>
            </a:pPr>
            <a:fld id="{4DB4C5E7-2E67-4218-AD67-669811856496}" type="slidenum">
              <a:rPr lang="en-US"/>
              <a:pPr>
                <a:defRPr/>
              </a:pPr>
              <a:t>26</a:t>
            </a:fld>
            <a:endParaRPr lang="en-US"/>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2"/>
          <p:cNvSpPr>
            <a:spLocks noGrp="1" noChangeArrowheads="1"/>
          </p:cNvSpPr>
          <p:nvPr>
            <p:ph type="title"/>
          </p:nvPr>
        </p:nvSpPr>
        <p:spPr>
          <a:xfrm>
            <a:off x="900113" y="549275"/>
            <a:ext cx="6884987" cy="754063"/>
          </a:xfrm>
        </p:spPr>
        <p:txBody>
          <a:bodyPr/>
          <a:lstStyle/>
          <a:p>
            <a:pPr algn="l" eaLnBrk="1" hangingPunct="1"/>
            <a:r>
              <a:rPr lang="en-US" sz="2800" b="1">
                <a:cs typeface="Tahoma" pitchFamily="34" charset="0"/>
              </a:rPr>
              <a:t>Business Models &amp; offered Solutions</a:t>
            </a:r>
          </a:p>
        </p:txBody>
      </p:sp>
      <p:sp>
        <p:nvSpPr>
          <p:cNvPr id="22530" name="Rectangle 3"/>
          <p:cNvSpPr>
            <a:spLocks noGrp="1" noChangeArrowheads="1"/>
          </p:cNvSpPr>
          <p:nvPr>
            <p:ph idx="1"/>
          </p:nvPr>
        </p:nvSpPr>
        <p:spPr>
          <a:xfrm>
            <a:off x="539552" y="1484784"/>
            <a:ext cx="8229600" cy="3600450"/>
          </a:xfrm>
        </p:spPr>
        <p:txBody>
          <a:bodyPr/>
          <a:lstStyle/>
          <a:p>
            <a:pPr marL="609600" indent="-609600" algn="l" rtl="0" eaLnBrk="1" hangingPunct="1">
              <a:lnSpc>
                <a:spcPct val="90000"/>
              </a:lnSpc>
              <a:buFont typeface="Arial" charset="0"/>
              <a:buNone/>
            </a:pPr>
            <a:r>
              <a:rPr lang="en-US" sz="2000" dirty="0"/>
              <a:t>Offered Solutions:</a:t>
            </a:r>
          </a:p>
          <a:p>
            <a:pPr marL="609600" indent="-609600" algn="l" rtl="0" eaLnBrk="1" hangingPunct="1">
              <a:lnSpc>
                <a:spcPct val="90000"/>
              </a:lnSpc>
              <a:buFont typeface="Arial" charset="0"/>
              <a:buNone/>
            </a:pPr>
            <a:endParaRPr lang="en-US" sz="2000" dirty="0"/>
          </a:p>
          <a:p>
            <a:pPr marL="990600" lvl="1" indent="-533400" algn="l" rtl="0" eaLnBrk="1" hangingPunct="1">
              <a:lnSpc>
                <a:spcPct val="85000"/>
              </a:lnSpc>
              <a:buFontTx/>
              <a:buChar char="•"/>
            </a:pPr>
            <a:r>
              <a:rPr lang="en-US" sz="2000" dirty="0"/>
              <a:t>AVL ( Automatic Vehicle Location ) Basic Track &amp; Trace, Full Fleet Management  for Vehicles / Motorcycles.</a:t>
            </a:r>
          </a:p>
          <a:p>
            <a:pPr marL="990600" lvl="1" indent="-533400" algn="l" rtl="0" eaLnBrk="1" hangingPunct="1">
              <a:lnSpc>
                <a:spcPct val="85000"/>
              </a:lnSpc>
              <a:buFontTx/>
              <a:buChar char="•"/>
            </a:pPr>
            <a:r>
              <a:rPr lang="en-US" sz="2000" dirty="0"/>
              <a:t>Control Center for Anti Theft / Security / Road services.  </a:t>
            </a:r>
          </a:p>
          <a:p>
            <a:pPr marL="990600" lvl="1" indent="-533400" algn="l" rtl="0" eaLnBrk="1" hangingPunct="1">
              <a:lnSpc>
                <a:spcPct val="85000"/>
              </a:lnSpc>
              <a:buFontTx/>
              <a:buChar char="•"/>
            </a:pPr>
            <a:r>
              <a:rPr lang="en-US" sz="2000" dirty="0"/>
              <a:t>Track and Manage Dry and Refrigerated  Containers inland / sea. </a:t>
            </a:r>
          </a:p>
          <a:p>
            <a:pPr marL="990600" lvl="1" indent="-533400" algn="l" rtl="0" eaLnBrk="1" hangingPunct="1">
              <a:lnSpc>
                <a:spcPct val="85000"/>
              </a:lnSpc>
              <a:buFontTx/>
              <a:buChar char="•"/>
            </a:pPr>
            <a:r>
              <a:rPr lang="en-US" sz="2000" dirty="0"/>
              <a:t>Merchandise &amp; Assets Control. </a:t>
            </a:r>
          </a:p>
          <a:p>
            <a:pPr marL="990600" lvl="1" indent="-533400" algn="l" rtl="0" eaLnBrk="1" hangingPunct="1">
              <a:lnSpc>
                <a:spcPct val="85000"/>
              </a:lnSpc>
              <a:buFontTx/>
              <a:buChar char="•"/>
            </a:pPr>
            <a:r>
              <a:rPr lang="en-US" sz="2000" dirty="0"/>
              <a:t>Personal Location. </a:t>
            </a:r>
          </a:p>
          <a:p>
            <a:pPr marL="990600" lvl="1" indent="-533400" algn="l" rtl="0" eaLnBrk="1" hangingPunct="1">
              <a:buFontTx/>
              <a:buNone/>
            </a:pPr>
            <a:r>
              <a:rPr lang="en-US" sz="2000" dirty="0"/>
              <a:t>  </a:t>
            </a:r>
          </a:p>
          <a:p>
            <a:pPr marL="609600" indent="-609600" algn="l" rtl="0" eaLnBrk="1" hangingPunct="1">
              <a:buFont typeface="Arial" charset="0"/>
              <a:buNone/>
            </a:pPr>
            <a:r>
              <a:rPr lang="en-US" sz="2000" dirty="0">
                <a:solidFill>
                  <a:schemeClr val="hlink"/>
                </a:solidFill>
              </a:rPr>
              <a:t>              </a:t>
            </a:r>
            <a:endParaRPr lang="en-US" sz="2000" dirty="0"/>
          </a:p>
        </p:txBody>
      </p:sp>
      <p:sp>
        <p:nvSpPr>
          <p:cNvPr id="7173" name="Slide Number Placeholder 5"/>
          <p:cNvSpPr>
            <a:spLocks noGrp="1"/>
          </p:cNvSpPr>
          <p:nvPr>
            <p:ph type="sldNum" sz="quarter" idx="12"/>
          </p:nvPr>
        </p:nvSpPr>
        <p:spPr>
          <a:xfrm>
            <a:off x="6553200" y="6186488"/>
            <a:ext cx="1905000" cy="457200"/>
          </a:xfrm>
        </p:spPr>
        <p:txBody>
          <a:bodyPr/>
          <a:lstStyle/>
          <a:p>
            <a:pPr>
              <a:defRPr/>
            </a:pPr>
            <a:fld id="{F5195942-F29A-41CA-B8A3-AED6C341FEC0}" type="slidenum">
              <a:rPr lang="en-US"/>
              <a:pPr>
                <a:defRPr/>
              </a:pPr>
              <a:t>3</a:t>
            </a:fld>
            <a:endParaRPr 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2530">
                                            <p:txEl>
                                              <p:pRg st="2" end="2"/>
                                            </p:txEl>
                                          </p:spTgt>
                                        </p:tgtEl>
                                        <p:attrNameLst>
                                          <p:attrName>style.visibility</p:attrName>
                                        </p:attrNameLst>
                                      </p:cBhvr>
                                      <p:to>
                                        <p:strVal val="visible"/>
                                      </p:to>
                                    </p:set>
                                    <p:anim calcmode="lin" valueType="num">
                                      <p:cBhvr additive="base">
                                        <p:cTn id="7" dur="500" fill="hold"/>
                                        <p:tgtEl>
                                          <p:spTgt spid="22530">
                                            <p:txEl>
                                              <p:pRg st="2" end="2"/>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253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2530">
                                            <p:txEl>
                                              <p:pRg st="3" end="3"/>
                                            </p:txEl>
                                          </p:spTgt>
                                        </p:tgtEl>
                                        <p:attrNameLst>
                                          <p:attrName>style.visibility</p:attrName>
                                        </p:attrNameLst>
                                      </p:cBhvr>
                                      <p:to>
                                        <p:strVal val="visible"/>
                                      </p:to>
                                    </p:set>
                                    <p:anim calcmode="lin" valueType="num">
                                      <p:cBhvr additive="base">
                                        <p:cTn id="13" dur="500" fill="hold"/>
                                        <p:tgtEl>
                                          <p:spTgt spid="22530">
                                            <p:txEl>
                                              <p:pRg st="3" end="3"/>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2530">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22530">
                                            <p:txEl>
                                              <p:pRg st="4" end="4"/>
                                            </p:txEl>
                                          </p:spTgt>
                                        </p:tgtEl>
                                        <p:attrNameLst>
                                          <p:attrName>style.visibility</p:attrName>
                                        </p:attrNameLst>
                                      </p:cBhvr>
                                      <p:to>
                                        <p:strVal val="visible"/>
                                      </p:to>
                                    </p:set>
                                    <p:anim calcmode="lin" valueType="num">
                                      <p:cBhvr additive="base">
                                        <p:cTn id="19" dur="500" fill="hold"/>
                                        <p:tgtEl>
                                          <p:spTgt spid="22530">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2530">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22530">
                                            <p:txEl>
                                              <p:pRg st="5" end="5"/>
                                            </p:txEl>
                                          </p:spTgt>
                                        </p:tgtEl>
                                        <p:attrNameLst>
                                          <p:attrName>style.visibility</p:attrName>
                                        </p:attrNameLst>
                                      </p:cBhvr>
                                      <p:to>
                                        <p:strVal val="visible"/>
                                      </p:to>
                                    </p:set>
                                    <p:anim calcmode="lin" valueType="num">
                                      <p:cBhvr additive="base">
                                        <p:cTn id="25" dur="500" fill="hold"/>
                                        <p:tgtEl>
                                          <p:spTgt spid="22530">
                                            <p:txEl>
                                              <p:pRg st="5" end="5"/>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22530">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2530">
                                            <p:txEl>
                                              <p:pRg st="6" end="6"/>
                                            </p:txEl>
                                          </p:spTgt>
                                        </p:tgtEl>
                                        <p:attrNameLst>
                                          <p:attrName>style.visibility</p:attrName>
                                        </p:attrNameLst>
                                      </p:cBhvr>
                                      <p:to>
                                        <p:strVal val="visible"/>
                                      </p:to>
                                    </p:set>
                                    <p:anim calcmode="lin" valueType="num">
                                      <p:cBhvr additive="base">
                                        <p:cTn id="31" dur="500" fill="hold"/>
                                        <p:tgtEl>
                                          <p:spTgt spid="22530">
                                            <p:txEl>
                                              <p:pRg st="6" end="6"/>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22530">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Rectangle 2"/>
          <p:cNvSpPr>
            <a:spLocks noGrp="1"/>
          </p:cNvSpPr>
          <p:nvPr>
            <p:ph type="title"/>
          </p:nvPr>
        </p:nvSpPr>
        <p:spPr>
          <a:xfrm>
            <a:off x="1116013" y="404813"/>
            <a:ext cx="8027987" cy="863600"/>
          </a:xfrm>
        </p:spPr>
        <p:txBody>
          <a:bodyPr/>
          <a:lstStyle/>
          <a:p>
            <a:pPr algn="l" eaLnBrk="1" hangingPunct="1"/>
            <a:r>
              <a:rPr lang="en-GB" sz="2800" b="1" dirty="0"/>
              <a:t>Hardware Vs Solutions</a:t>
            </a:r>
          </a:p>
        </p:txBody>
      </p:sp>
      <p:sp>
        <p:nvSpPr>
          <p:cNvPr id="19458" name="Rectangle 3"/>
          <p:cNvSpPr>
            <a:spLocks noGrp="1"/>
          </p:cNvSpPr>
          <p:nvPr>
            <p:ph type="body" idx="1"/>
          </p:nvPr>
        </p:nvSpPr>
        <p:spPr>
          <a:xfrm>
            <a:off x="900113" y="1772071"/>
            <a:ext cx="7848351" cy="3313113"/>
          </a:xfrm>
        </p:spPr>
        <p:txBody>
          <a:bodyPr/>
          <a:lstStyle/>
          <a:p>
            <a:pPr algn="l" rtl="0" eaLnBrk="1" hangingPunct="1">
              <a:lnSpc>
                <a:spcPct val="90000"/>
              </a:lnSpc>
              <a:buFontTx/>
              <a:buNone/>
            </a:pPr>
            <a:endParaRPr lang="en-GB" dirty="0">
              <a:latin typeface="+mj-lt"/>
            </a:endParaRPr>
          </a:p>
          <a:p>
            <a:pPr algn="l" rtl="0" eaLnBrk="1" hangingPunct="1">
              <a:lnSpc>
                <a:spcPct val="90000"/>
              </a:lnSpc>
            </a:pPr>
            <a:endParaRPr lang="en-GB" dirty="0">
              <a:latin typeface="+mj-lt"/>
            </a:endParaRPr>
          </a:p>
          <a:p>
            <a:pPr algn="l" rtl="0" eaLnBrk="1" hangingPunct="1">
              <a:lnSpc>
                <a:spcPct val="90000"/>
              </a:lnSpc>
            </a:pPr>
            <a:endParaRPr lang="en-GB" dirty="0">
              <a:latin typeface="+mj-lt"/>
            </a:endParaRPr>
          </a:p>
          <a:p>
            <a:pPr algn="l" rtl="0" eaLnBrk="1" hangingPunct="1">
              <a:lnSpc>
                <a:spcPct val="90000"/>
              </a:lnSpc>
            </a:pPr>
            <a:endParaRPr lang="en-GB" dirty="0">
              <a:latin typeface="+mj-lt"/>
            </a:endParaRPr>
          </a:p>
        </p:txBody>
      </p:sp>
      <p:sp>
        <p:nvSpPr>
          <p:cNvPr id="19459" name="Text Box 58"/>
          <p:cNvSpPr txBox="1">
            <a:spLocks noChangeArrowheads="1"/>
          </p:cNvSpPr>
          <p:nvPr/>
        </p:nvSpPr>
        <p:spPr bwMode="auto">
          <a:xfrm>
            <a:off x="4932363" y="1557338"/>
            <a:ext cx="884237" cy="519112"/>
          </a:xfrm>
          <a:prstGeom prst="rect">
            <a:avLst/>
          </a:prstGeom>
          <a:noFill/>
          <a:ln w="9525">
            <a:noFill/>
            <a:miter lim="800000"/>
            <a:headEnd/>
            <a:tailEnd/>
          </a:ln>
        </p:spPr>
        <p:txBody>
          <a:bodyPr>
            <a:spAutoFit/>
          </a:bodyPr>
          <a:lstStyle/>
          <a:p>
            <a:endParaRPr lang="en-GB">
              <a:latin typeface="+mj-lt"/>
            </a:endParaRPr>
          </a:p>
        </p:txBody>
      </p:sp>
      <p:grpSp>
        <p:nvGrpSpPr>
          <p:cNvPr id="5" name="Group 83"/>
          <p:cNvGrpSpPr>
            <a:grpSpLocks/>
          </p:cNvGrpSpPr>
          <p:nvPr/>
        </p:nvGrpSpPr>
        <p:grpSpPr bwMode="auto">
          <a:xfrm>
            <a:off x="1004887" y="1916113"/>
            <a:ext cx="7377113" cy="404812"/>
            <a:chOff x="249" y="2611"/>
            <a:chExt cx="4647" cy="255"/>
          </a:xfrm>
        </p:grpSpPr>
        <p:sp>
          <p:nvSpPr>
            <p:cNvPr id="19489" name="Rectangle 84"/>
            <p:cNvSpPr>
              <a:spLocks noChangeArrowheads="1"/>
            </p:cNvSpPr>
            <p:nvPr/>
          </p:nvSpPr>
          <p:spPr bwMode="auto">
            <a:xfrm>
              <a:off x="249" y="2611"/>
              <a:ext cx="2041" cy="250"/>
            </a:xfrm>
            <a:prstGeom prst="rect">
              <a:avLst/>
            </a:prstGeom>
            <a:noFill/>
            <a:ln w="9525">
              <a:noFill/>
              <a:miter lim="800000"/>
              <a:headEnd/>
              <a:tailEnd/>
            </a:ln>
          </p:spPr>
          <p:txBody>
            <a:bodyPr>
              <a:spAutoFit/>
            </a:bodyPr>
            <a:lstStyle/>
            <a:p>
              <a:pPr>
                <a:buFontTx/>
                <a:buChar char="•"/>
              </a:pPr>
              <a:r>
                <a:rPr lang="en-GB" sz="2000" b="0" dirty="0">
                  <a:latin typeface="+mj-lt"/>
                </a:rPr>
                <a:t> AVL / Fleet Management:</a:t>
              </a:r>
              <a:endParaRPr lang="en-GB" sz="2000" b="0" dirty="0">
                <a:solidFill>
                  <a:schemeClr val="hlink"/>
                </a:solidFill>
                <a:latin typeface="+mj-lt"/>
              </a:endParaRPr>
            </a:p>
          </p:txBody>
        </p:sp>
        <p:sp>
          <p:nvSpPr>
            <p:cNvPr id="3" name="Rectangle 86"/>
            <p:cNvSpPr>
              <a:spLocks noChangeArrowheads="1"/>
            </p:cNvSpPr>
            <p:nvPr/>
          </p:nvSpPr>
          <p:spPr bwMode="auto">
            <a:xfrm>
              <a:off x="2082" y="2611"/>
              <a:ext cx="1152" cy="252"/>
            </a:xfrm>
            <a:prstGeom prst="rect">
              <a:avLst/>
            </a:prstGeom>
            <a:noFill/>
            <a:ln w="9525">
              <a:noFill/>
              <a:miter lim="800000"/>
              <a:headEnd/>
              <a:tailEnd/>
            </a:ln>
          </p:spPr>
          <p:txBody>
            <a:bodyPr wrap="square">
              <a:spAutoFit/>
            </a:bodyPr>
            <a:lstStyle/>
            <a:p>
              <a:r>
                <a:rPr lang="en-GB" sz="2000" b="0" dirty="0">
                  <a:solidFill>
                    <a:srgbClr val="086CA3"/>
                  </a:solidFill>
                  <a:latin typeface="+mj-lt"/>
                </a:rPr>
                <a:t>LCU 700 </a:t>
              </a:r>
              <a:r>
                <a:rPr lang="en-GB" sz="2000" b="0" dirty="0">
                  <a:solidFill>
                    <a:schemeClr val="hlink"/>
                  </a:solidFill>
                  <a:latin typeface="+mj-lt"/>
                </a:rPr>
                <a:t>Basic,</a:t>
              </a:r>
            </a:p>
          </p:txBody>
        </p:sp>
        <p:sp>
          <p:nvSpPr>
            <p:cNvPr id="19492" name="Rectangle 89"/>
            <p:cNvSpPr>
              <a:spLocks noChangeArrowheads="1"/>
            </p:cNvSpPr>
            <p:nvPr/>
          </p:nvSpPr>
          <p:spPr bwMode="auto">
            <a:xfrm>
              <a:off x="3138" y="2614"/>
              <a:ext cx="1758" cy="252"/>
            </a:xfrm>
            <a:prstGeom prst="rect">
              <a:avLst/>
            </a:prstGeom>
            <a:noFill/>
            <a:ln w="9525">
              <a:noFill/>
              <a:miter lim="800000"/>
              <a:headEnd/>
              <a:tailEnd/>
            </a:ln>
          </p:spPr>
          <p:txBody>
            <a:bodyPr wrap="square">
              <a:spAutoFit/>
            </a:bodyPr>
            <a:lstStyle/>
            <a:p>
              <a:r>
                <a:rPr lang="en-GB" sz="2000" b="0" dirty="0">
                  <a:solidFill>
                    <a:srgbClr val="086CA3"/>
                  </a:solidFill>
                  <a:latin typeface="+mj-lt"/>
                </a:rPr>
                <a:t>LCU 700 </a:t>
              </a:r>
              <a:r>
                <a:rPr lang="en-GB" sz="2000" b="0" dirty="0" smtClean="0">
                  <a:solidFill>
                    <a:schemeClr val="hlink"/>
                  </a:solidFill>
                  <a:latin typeface="+mj-lt"/>
                </a:rPr>
                <a:t>Advanced +</a:t>
              </a:r>
              <a:endParaRPr lang="en-GB" sz="2000" b="0" dirty="0">
                <a:solidFill>
                  <a:schemeClr val="hlink"/>
                </a:solidFill>
                <a:latin typeface="+mj-lt"/>
              </a:endParaRPr>
            </a:p>
          </p:txBody>
        </p:sp>
      </p:grpSp>
      <p:sp>
        <p:nvSpPr>
          <p:cNvPr id="19478" name="Rectangle 100"/>
          <p:cNvSpPr>
            <a:spLocks noChangeArrowheads="1"/>
          </p:cNvSpPr>
          <p:nvPr/>
        </p:nvSpPr>
        <p:spPr bwMode="auto">
          <a:xfrm>
            <a:off x="974304" y="4476690"/>
            <a:ext cx="6264696" cy="400110"/>
          </a:xfrm>
          <a:prstGeom prst="rect">
            <a:avLst/>
          </a:prstGeom>
          <a:noFill/>
          <a:ln w="9525">
            <a:noFill/>
            <a:miter lim="800000"/>
            <a:headEnd/>
            <a:tailEnd/>
          </a:ln>
        </p:spPr>
        <p:txBody>
          <a:bodyPr wrap="square">
            <a:spAutoFit/>
          </a:bodyPr>
          <a:lstStyle/>
          <a:p>
            <a:pPr>
              <a:spcAft>
                <a:spcPct val="135000"/>
              </a:spcAft>
              <a:buFontTx/>
              <a:buChar char="•"/>
            </a:pPr>
            <a:r>
              <a:rPr lang="en-GB" sz="2000" b="0" dirty="0">
                <a:latin typeface="+mj-lt"/>
              </a:rPr>
              <a:t> Control Centre: Anti Theft / Security/ Road </a:t>
            </a:r>
            <a:r>
              <a:rPr lang="en-GB" sz="2000" b="0" dirty="0" smtClean="0">
                <a:latin typeface="+mj-lt"/>
              </a:rPr>
              <a:t>Service</a:t>
            </a:r>
            <a:endParaRPr lang="en-GB" sz="2000" b="0" dirty="0">
              <a:latin typeface="+mj-lt"/>
            </a:endParaRPr>
          </a:p>
        </p:txBody>
      </p:sp>
      <p:sp>
        <p:nvSpPr>
          <p:cNvPr id="19476" name="Rectangle 36"/>
          <p:cNvSpPr>
            <a:spLocks noChangeArrowheads="1"/>
          </p:cNvSpPr>
          <p:nvPr/>
        </p:nvSpPr>
        <p:spPr bwMode="auto">
          <a:xfrm>
            <a:off x="970856" y="3595688"/>
            <a:ext cx="4896544" cy="366712"/>
          </a:xfrm>
          <a:prstGeom prst="rect">
            <a:avLst/>
          </a:prstGeom>
          <a:noFill/>
          <a:ln w="9525">
            <a:noFill/>
            <a:miter lim="800000"/>
            <a:headEnd/>
            <a:tailEnd/>
          </a:ln>
        </p:spPr>
        <p:txBody>
          <a:bodyPr wrap="square">
            <a:spAutoFit/>
          </a:bodyPr>
          <a:lstStyle/>
          <a:p>
            <a:pPr>
              <a:lnSpc>
                <a:spcPct val="90000"/>
              </a:lnSpc>
              <a:spcBef>
                <a:spcPct val="20000"/>
              </a:spcBef>
              <a:buFontTx/>
              <a:buChar char="•"/>
            </a:pPr>
            <a:r>
              <a:rPr lang="en-GB" sz="2000" b="0" dirty="0">
                <a:latin typeface="+mj-lt"/>
              </a:rPr>
              <a:t> Containers Locator:  </a:t>
            </a:r>
            <a:r>
              <a:rPr lang="en-GB" sz="2000" b="0" dirty="0">
                <a:solidFill>
                  <a:srgbClr val="086CA3"/>
                </a:solidFill>
                <a:latin typeface="+mj-lt"/>
              </a:rPr>
              <a:t>TRITON</a:t>
            </a:r>
          </a:p>
        </p:txBody>
      </p:sp>
      <p:grpSp>
        <p:nvGrpSpPr>
          <p:cNvPr id="6" name="Group 38"/>
          <p:cNvGrpSpPr>
            <a:grpSpLocks/>
          </p:cNvGrpSpPr>
          <p:nvPr/>
        </p:nvGrpSpPr>
        <p:grpSpPr bwMode="auto">
          <a:xfrm>
            <a:off x="981076" y="3160712"/>
            <a:ext cx="6562724" cy="420688"/>
            <a:chOff x="612" y="814"/>
            <a:chExt cx="4134" cy="265"/>
          </a:xfrm>
        </p:grpSpPr>
        <p:sp>
          <p:nvSpPr>
            <p:cNvPr id="19472" name="Rectangle 39"/>
            <p:cNvSpPr>
              <a:spLocks noChangeArrowheads="1"/>
            </p:cNvSpPr>
            <p:nvPr/>
          </p:nvSpPr>
          <p:spPr bwMode="auto">
            <a:xfrm>
              <a:off x="612" y="814"/>
              <a:ext cx="2513" cy="252"/>
            </a:xfrm>
            <a:prstGeom prst="rect">
              <a:avLst/>
            </a:prstGeom>
            <a:noFill/>
            <a:ln w="9525">
              <a:noFill/>
              <a:miter lim="800000"/>
              <a:headEnd/>
              <a:tailEnd/>
            </a:ln>
          </p:spPr>
          <p:txBody>
            <a:bodyPr wrap="none">
              <a:spAutoFit/>
            </a:bodyPr>
            <a:lstStyle/>
            <a:p>
              <a:pPr>
                <a:buFontTx/>
                <a:buChar char="•"/>
              </a:pPr>
              <a:r>
                <a:rPr lang="en-GB" sz="2000" b="0" dirty="0">
                  <a:latin typeface="+mj-lt"/>
                </a:rPr>
                <a:t> Refrigerated Containers Locator:</a:t>
              </a:r>
            </a:p>
          </p:txBody>
        </p:sp>
        <p:sp>
          <p:nvSpPr>
            <p:cNvPr id="19474" name="Rectangle 41"/>
            <p:cNvSpPr>
              <a:spLocks noChangeArrowheads="1"/>
            </p:cNvSpPr>
            <p:nvPr/>
          </p:nvSpPr>
          <p:spPr bwMode="auto">
            <a:xfrm>
              <a:off x="2970" y="827"/>
              <a:ext cx="1776" cy="252"/>
            </a:xfrm>
            <a:prstGeom prst="rect">
              <a:avLst/>
            </a:prstGeom>
            <a:noFill/>
            <a:ln w="9525">
              <a:noFill/>
              <a:miter lim="800000"/>
              <a:headEnd/>
              <a:tailEnd/>
            </a:ln>
          </p:spPr>
          <p:txBody>
            <a:bodyPr wrap="square">
              <a:spAutoFit/>
            </a:bodyPr>
            <a:lstStyle/>
            <a:p>
              <a:r>
                <a:rPr lang="en-GB" sz="2000" b="0" dirty="0">
                  <a:solidFill>
                    <a:srgbClr val="086CA3"/>
                  </a:solidFill>
                  <a:latin typeface="+mj-lt"/>
                </a:rPr>
                <a:t>LCU 700 </a:t>
              </a:r>
              <a:r>
                <a:rPr lang="en-GB" sz="2000" b="0" dirty="0">
                  <a:solidFill>
                    <a:schemeClr val="hlink"/>
                  </a:solidFill>
                  <a:latin typeface="+mj-lt"/>
                </a:rPr>
                <a:t>Customised</a:t>
              </a:r>
            </a:p>
          </p:txBody>
        </p:sp>
      </p:grpSp>
      <p:grpSp>
        <p:nvGrpSpPr>
          <p:cNvPr id="7" name="Group 43"/>
          <p:cNvGrpSpPr>
            <a:grpSpLocks/>
          </p:cNvGrpSpPr>
          <p:nvPr/>
        </p:nvGrpSpPr>
        <p:grpSpPr bwMode="auto">
          <a:xfrm>
            <a:off x="979016" y="2343150"/>
            <a:ext cx="6258940" cy="400050"/>
            <a:chOff x="1066" y="1346"/>
            <a:chExt cx="2917" cy="252"/>
          </a:xfrm>
        </p:grpSpPr>
        <p:sp>
          <p:nvSpPr>
            <p:cNvPr id="19468" name="Rectangle 44"/>
            <p:cNvSpPr>
              <a:spLocks noChangeArrowheads="1"/>
            </p:cNvSpPr>
            <p:nvPr/>
          </p:nvSpPr>
          <p:spPr bwMode="auto">
            <a:xfrm>
              <a:off x="1066" y="1346"/>
              <a:ext cx="1471" cy="252"/>
            </a:xfrm>
            <a:prstGeom prst="rect">
              <a:avLst/>
            </a:prstGeom>
            <a:noFill/>
            <a:ln w="9525">
              <a:noFill/>
              <a:miter lim="800000"/>
              <a:headEnd/>
              <a:tailEnd/>
            </a:ln>
          </p:spPr>
          <p:txBody>
            <a:bodyPr wrap="none">
              <a:spAutoFit/>
            </a:bodyPr>
            <a:lstStyle/>
            <a:p>
              <a:pPr>
                <a:buFontTx/>
                <a:buChar char="•"/>
              </a:pPr>
              <a:r>
                <a:rPr lang="en-GB" sz="2000" b="0" dirty="0">
                  <a:latin typeface="+mj-lt"/>
                </a:rPr>
                <a:t> Personal Locator:</a:t>
              </a:r>
            </a:p>
          </p:txBody>
        </p:sp>
        <p:sp>
          <p:nvSpPr>
            <p:cNvPr id="19471" name="Rectangle 47">
              <a:hlinkClick r:id="rId2" action="ppaction://hlinkfile"/>
            </p:cNvPr>
            <p:cNvSpPr>
              <a:spLocks noChangeArrowheads="1"/>
            </p:cNvSpPr>
            <p:nvPr/>
          </p:nvSpPr>
          <p:spPr bwMode="auto">
            <a:xfrm>
              <a:off x="2030" y="1346"/>
              <a:ext cx="1953" cy="252"/>
            </a:xfrm>
            <a:prstGeom prst="rect">
              <a:avLst/>
            </a:prstGeom>
            <a:noFill/>
            <a:ln w="9525">
              <a:noFill/>
              <a:miter lim="800000"/>
              <a:headEnd/>
              <a:tailEnd/>
            </a:ln>
          </p:spPr>
          <p:txBody>
            <a:bodyPr wrap="square">
              <a:spAutoFit/>
            </a:bodyPr>
            <a:lstStyle/>
            <a:p>
              <a:r>
                <a:rPr lang="en-GB" sz="2000" b="0" dirty="0">
                  <a:solidFill>
                    <a:srgbClr val="086CA3"/>
                  </a:solidFill>
                  <a:latin typeface="+mj-lt"/>
                </a:rPr>
                <a:t>GL300/ GH4000</a:t>
              </a:r>
            </a:p>
          </p:txBody>
        </p:sp>
      </p:grpSp>
      <p:sp>
        <p:nvSpPr>
          <p:cNvPr id="19513" name="Rectangle 57"/>
          <p:cNvSpPr>
            <a:spLocks noChangeArrowheads="1"/>
          </p:cNvSpPr>
          <p:nvPr/>
        </p:nvSpPr>
        <p:spPr bwMode="auto">
          <a:xfrm>
            <a:off x="975569" y="4038600"/>
            <a:ext cx="4968031" cy="369332"/>
          </a:xfrm>
          <a:prstGeom prst="rect">
            <a:avLst/>
          </a:prstGeom>
          <a:noFill/>
          <a:ln w="9525">
            <a:noFill/>
            <a:miter lim="800000"/>
            <a:headEnd/>
            <a:tailEnd/>
          </a:ln>
        </p:spPr>
        <p:txBody>
          <a:bodyPr wrap="square">
            <a:spAutoFit/>
          </a:bodyPr>
          <a:lstStyle/>
          <a:p>
            <a:pPr>
              <a:lnSpc>
                <a:spcPct val="90000"/>
              </a:lnSpc>
              <a:spcBef>
                <a:spcPct val="20000"/>
              </a:spcBef>
              <a:buFontTx/>
              <a:buChar char="•"/>
            </a:pPr>
            <a:r>
              <a:rPr lang="en-GB" sz="2000" b="0" dirty="0">
                <a:latin typeface="+mj-lt"/>
              </a:rPr>
              <a:t> Merchandise / Assets Control -  </a:t>
            </a:r>
            <a:r>
              <a:rPr lang="en-GB" sz="2000" b="0" dirty="0">
                <a:solidFill>
                  <a:srgbClr val="086CA3"/>
                </a:solidFill>
                <a:latin typeface="+mj-lt"/>
              </a:rPr>
              <a:t>GN300N</a:t>
            </a:r>
            <a:endParaRPr lang="en-GB" dirty="0">
              <a:solidFill>
                <a:srgbClr val="086CA3"/>
              </a:solidFill>
              <a:latin typeface="+mj-lt"/>
            </a:endParaRPr>
          </a:p>
        </p:txBody>
      </p:sp>
      <p:sp>
        <p:nvSpPr>
          <p:cNvPr id="22" name="Rectangle 36"/>
          <p:cNvSpPr>
            <a:spLocks noChangeArrowheads="1"/>
          </p:cNvSpPr>
          <p:nvPr/>
        </p:nvSpPr>
        <p:spPr bwMode="auto">
          <a:xfrm>
            <a:off x="990600" y="2743200"/>
            <a:ext cx="4896544" cy="366712"/>
          </a:xfrm>
          <a:prstGeom prst="rect">
            <a:avLst/>
          </a:prstGeom>
          <a:noFill/>
          <a:ln w="9525">
            <a:noFill/>
            <a:miter lim="800000"/>
            <a:headEnd/>
            <a:tailEnd/>
          </a:ln>
        </p:spPr>
        <p:txBody>
          <a:bodyPr wrap="square">
            <a:spAutoFit/>
          </a:bodyPr>
          <a:lstStyle/>
          <a:p>
            <a:pPr>
              <a:lnSpc>
                <a:spcPct val="90000"/>
              </a:lnSpc>
              <a:spcBef>
                <a:spcPct val="20000"/>
              </a:spcBef>
              <a:buFontTx/>
              <a:buChar char="•"/>
            </a:pPr>
            <a:r>
              <a:rPr lang="en-GB" sz="2000" b="0" dirty="0">
                <a:latin typeface="+mj-lt"/>
              </a:rPr>
              <a:t> Assets Locator Via Satellite:  </a:t>
            </a:r>
            <a:r>
              <a:rPr lang="en-GB" sz="2000" b="0" dirty="0">
                <a:solidFill>
                  <a:srgbClr val="086CA3"/>
                </a:solidFill>
                <a:latin typeface="+mj-lt"/>
              </a:rPr>
              <a:t>GT1</a:t>
            </a:r>
          </a:p>
        </p:txBody>
      </p:sp>
      <p:grpSp>
        <p:nvGrpSpPr>
          <p:cNvPr id="23" name="Group 83"/>
          <p:cNvGrpSpPr>
            <a:grpSpLocks/>
          </p:cNvGrpSpPr>
          <p:nvPr/>
        </p:nvGrpSpPr>
        <p:grpSpPr bwMode="auto">
          <a:xfrm>
            <a:off x="990600" y="1500188"/>
            <a:ext cx="7377113" cy="404812"/>
            <a:chOff x="249" y="2611"/>
            <a:chExt cx="4647" cy="255"/>
          </a:xfrm>
        </p:grpSpPr>
        <p:sp>
          <p:nvSpPr>
            <p:cNvPr id="24" name="Rectangle 84"/>
            <p:cNvSpPr>
              <a:spLocks noChangeArrowheads="1"/>
            </p:cNvSpPr>
            <p:nvPr/>
          </p:nvSpPr>
          <p:spPr bwMode="auto">
            <a:xfrm>
              <a:off x="249" y="2611"/>
              <a:ext cx="2041" cy="250"/>
            </a:xfrm>
            <a:prstGeom prst="rect">
              <a:avLst/>
            </a:prstGeom>
            <a:noFill/>
            <a:ln w="9525">
              <a:noFill/>
              <a:miter lim="800000"/>
              <a:headEnd/>
              <a:tailEnd/>
            </a:ln>
          </p:spPr>
          <p:txBody>
            <a:bodyPr>
              <a:spAutoFit/>
            </a:bodyPr>
            <a:lstStyle/>
            <a:p>
              <a:pPr>
                <a:buFontTx/>
                <a:buChar char="•"/>
              </a:pPr>
              <a:r>
                <a:rPr lang="en-GB" sz="2000" b="0" dirty="0">
                  <a:latin typeface="+mj-lt"/>
                </a:rPr>
                <a:t> AVL / </a:t>
              </a:r>
              <a:r>
                <a:rPr lang="en-GB" sz="2000" dirty="0">
                  <a:latin typeface="+mj-lt"/>
                </a:rPr>
                <a:t>Track &amp; Trace</a:t>
              </a:r>
              <a:r>
                <a:rPr lang="en-GB" sz="2000" b="0" dirty="0">
                  <a:latin typeface="+mj-lt"/>
                </a:rPr>
                <a:t>:</a:t>
              </a:r>
              <a:endParaRPr lang="en-GB" sz="2000" b="0" dirty="0">
                <a:solidFill>
                  <a:schemeClr val="hlink"/>
                </a:solidFill>
                <a:latin typeface="+mj-lt"/>
              </a:endParaRPr>
            </a:p>
          </p:txBody>
        </p:sp>
        <p:sp>
          <p:nvSpPr>
            <p:cNvPr id="25" name="Rectangle 86"/>
            <p:cNvSpPr>
              <a:spLocks noChangeArrowheads="1"/>
            </p:cNvSpPr>
            <p:nvPr/>
          </p:nvSpPr>
          <p:spPr bwMode="auto">
            <a:xfrm>
              <a:off x="1785" y="2611"/>
              <a:ext cx="1449" cy="252"/>
            </a:xfrm>
            <a:prstGeom prst="rect">
              <a:avLst/>
            </a:prstGeom>
            <a:noFill/>
            <a:ln w="9525">
              <a:noFill/>
              <a:miter lim="800000"/>
              <a:headEnd/>
              <a:tailEnd/>
            </a:ln>
          </p:spPr>
          <p:txBody>
            <a:bodyPr wrap="square">
              <a:spAutoFit/>
            </a:bodyPr>
            <a:lstStyle/>
            <a:p>
              <a:r>
                <a:rPr lang="en-GB" sz="2000" b="0" dirty="0">
                  <a:solidFill>
                    <a:srgbClr val="086CA3"/>
                  </a:solidFill>
                  <a:latin typeface="+mj-lt"/>
                </a:rPr>
                <a:t>LCU </a:t>
              </a:r>
              <a:r>
                <a:rPr lang="en-GB" sz="2000" dirty="0">
                  <a:solidFill>
                    <a:srgbClr val="086CA3"/>
                  </a:solidFill>
                  <a:latin typeface="+mj-lt"/>
                </a:rPr>
                <a:t>TT</a:t>
              </a:r>
              <a:r>
                <a:rPr lang="en-GB" sz="2000" b="0" dirty="0">
                  <a:solidFill>
                    <a:srgbClr val="086CA3"/>
                  </a:solidFill>
                  <a:latin typeface="+mj-lt"/>
                </a:rPr>
                <a:t> </a:t>
              </a:r>
              <a:r>
                <a:rPr lang="en-GB" sz="2000" b="0" dirty="0">
                  <a:solidFill>
                    <a:schemeClr val="hlink"/>
                  </a:solidFill>
                  <a:latin typeface="+mj-lt"/>
                </a:rPr>
                <a:t>Basic</a:t>
              </a:r>
            </a:p>
          </p:txBody>
        </p:sp>
        <p:sp>
          <p:nvSpPr>
            <p:cNvPr id="26" name="Rectangle 89"/>
            <p:cNvSpPr>
              <a:spLocks noChangeArrowheads="1"/>
            </p:cNvSpPr>
            <p:nvPr/>
          </p:nvSpPr>
          <p:spPr bwMode="auto">
            <a:xfrm>
              <a:off x="3138" y="2614"/>
              <a:ext cx="1758" cy="252"/>
            </a:xfrm>
            <a:prstGeom prst="rect">
              <a:avLst/>
            </a:prstGeom>
            <a:noFill/>
            <a:ln w="9525">
              <a:noFill/>
              <a:miter lim="800000"/>
              <a:headEnd/>
              <a:tailEnd/>
            </a:ln>
          </p:spPr>
          <p:txBody>
            <a:bodyPr wrap="square">
              <a:spAutoFit/>
            </a:bodyPr>
            <a:lstStyle/>
            <a:p>
              <a:endParaRPr lang="en-GB" sz="2000" b="0" dirty="0">
                <a:solidFill>
                  <a:schemeClr val="hlink"/>
                </a:solidFill>
                <a:latin typeface="+mj-lt"/>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ppt_x"/>
                                          </p:val>
                                        </p:tav>
                                        <p:tav tm="100000">
                                          <p:val>
                                            <p:strVal val="#ppt_x"/>
                                          </p:val>
                                        </p:tav>
                                      </p:tavLst>
                                    </p:anim>
                                    <p:anim calcmode="lin" valueType="num">
                                      <p:cBhvr additive="base">
                                        <p:cTn id="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additive="base">
                                        <p:cTn id="25" dur="500" fill="hold"/>
                                        <p:tgtEl>
                                          <p:spTgt spid="22"/>
                                        </p:tgtEl>
                                        <p:attrNameLst>
                                          <p:attrName>ppt_x</p:attrName>
                                        </p:attrNameLst>
                                      </p:cBhvr>
                                      <p:tavLst>
                                        <p:tav tm="0">
                                          <p:val>
                                            <p:strVal val="#ppt_x"/>
                                          </p:val>
                                        </p:tav>
                                        <p:tav tm="100000">
                                          <p:val>
                                            <p:strVal val="#ppt_x"/>
                                          </p:val>
                                        </p:tav>
                                      </p:tavLst>
                                    </p:anim>
                                    <p:anim calcmode="lin" valueType="num">
                                      <p:cBhvr additive="base">
                                        <p:cTn id="26"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anim calcmode="lin" valueType="num">
                                      <p:cBhvr additive="base">
                                        <p:cTn id="31" dur="500" fill="hold"/>
                                        <p:tgtEl>
                                          <p:spTgt spid="6"/>
                                        </p:tgtEl>
                                        <p:attrNameLst>
                                          <p:attrName>ppt_x</p:attrName>
                                        </p:attrNameLst>
                                      </p:cBhvr>
                                      <p:tavLst>
                                        <p:tav tm="0">
                                          <p:val>
                                            <p:strVal val="#ppt_x"/>
                                          </p:val>
                                        </p:tav>
                                        <p:tav tm="100000">
                                          <p:val>
                                            <p:strVal val="#ppt_x"/>
                                          </p:val>
                                        </p:tav>
                                      </p:tavLst>
                                    </p:anim>
                                    <p:anim calcmode="lin" valueType="num">
                                      <p:cBhvr additive="base">
                                        <p:cTn id="32"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19476"/>
                                        </p:tgtEl>
                                        <p:attrNameLst>
                                          <p:attrName>style.visibility</p:attrName>
                                        </p:attrNameLst>
                                      </p:cBhvr>
                                      <p:to>
                                        <p:strVal val="visible"/>
                                      </p:to>
                                    </p:set>
                                    <p:anim calcmode="lin" valueType="num">
                                      <p:cBhvr additive="base">
                                        <p:cTn id="37" dur="500" fill="hold"/>
                                        <p:tgtEl>
                                          <p:spTgt spid="19476"/>
                                        </p:tgtEl>
                                        <p:attrNameLst>
                                          <p:attrName>ppt_x</p:attrName>
                                        </p:attrNameLst>
                                      </p:cBhvr>
                                      <p:tavLst>
                                        <p:tav tm="0">
                                          <p:val>
                                            <p:strVal val="#ppt_x"/>
                                          </p:val>
                                        </p:tav>
                                        <p:tav tm="100000">
                                          <p:val>
                                            <p:strVal val="#ppt_x"/>
                                          </p:val>
                                        </p:tav>
                                      </p:tavLst>
                                    </p:anim>
                                    <p:anim calcmode="lin" valueType="num">
                                      <p:cBhvr additive="base">
                                        <p:cTn id="38" dur="500" fill="hold"/>
                                        <p:tgtEl>
                                          <p:spTgt spid="1947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19513"/>
                                        </p:tgtEl>
                                        <p:attrNameLst>
                                          <p:attrName>style.visibility</p:attrName>
                                        </p:attrNameLst>
                                      </p:cBhvr>
                                      <p:to>
                                        <p:strVal val="visible"/>
                                      </p:to>
                                    </p:set>
                                    <p:anim calcmode="lin" valueType="num">
                                      <p:cBhvr additive="base">
                                        <p:cTn id="43" dur="500" fill="hold"/>
                                        <p:tgtEl>
                                          <p:spTgt spid="19513"/>
                                        </p:tgtEl>
                                        <p:attrNameLst>
                                          <p:attrName>ppt_x</p:attrName>
                                        </p:attrNameLst>
                                      </p:cBhvr>
                                      <p:tavLst>
                                        <p:tav tm="0">
                                          <p:val>
                                            <p:strVal val="#ppt_x"/>
                                          </p:val>
                                        </p:tav>
                                        <p:tav tm="100000">
                                          <p:val>
                                            <p:strVal val="#ppt_x"/>
                                          </p:val>
                                        </p:tav>
                                      </p:tavLst>
                                    </p:anim>
                                    <p:anim calcmode="lin" valueType="num">
                                      <p:cBhvr additive="base">
                                        <p:cTn id="44" dur="500" fill="hold"/>
                                        <p:tgtEl>
                                          <p:spTgt spid="19513"/>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9478">
                                            <p:txEl>
                                              <p:pRg st="0" end="0"/>
                                            </p:txEl>
                                          </p:spTgt>
                                        </p:tgtEl>
                                        <p:attrNameLst>
                                          <p:attrName>style.visibility</p:attrName>
                                        </p:attrNameLst>
                                      </p:cBhvr>
                                      <p:to>
                                        <p:strVal val="visible"/>
                                      </p:to>
                                    </p:set>
                                    <p:anim calcmode="lin" valueType="num">
                                      <p:cBhvr additive="base">
                                        <p:cTn id="49" dur="500" fill="hold"/>
                                        <p:tgtEl>
                                          <p:spTgt spid="19478">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94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76" grpId="0"/>
      <p:bldP spid="19513" grpId="0"/>
      <p:bldP spid="2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p:cNvSpPr>
          <p:nvPr>
            <p:ph type="title"/>
          </p:nvPr>
        </p:nvSpPr>
        <p:spPr/>
        <p:txBody>
          <a:bodyPr/>
          <a:lstStyle/>
          <a:p>
            <a:pPr algn="l" eaLnBrk="1" hangingPunct="1"/>
            <a:r>
              <a:rPr lang="en-GB" sz="2800" b="1" dirty="0"/>
              <a:t>GPD VTS System Overview</a:t>
            </a:r>
            <a:r>
              <a:rPr lang="en-GB" dirty="0"/>
              <a:t> </a:t>
            </a:r>
          </a:p>
        </p:txBody>
      </p:sp>
      <p:pic>
        <p:nvPicPr>
          <p:cNvPr id="1026" name="Picture 2"/>
          <p:cNvPicPr>
            <a:picLocks noChangeAspect="1" noChangeArrowheads="1"/>
          </p:cNvPicPr>
          <p:nvPr/>
        </p:nvPicPr>
        <p:blipFill>
          <a:blip r:embed="rId2"/>
          <a:srcRect/>
          <a:stretch>
            <a:fillRect/>
          </a:stretch>
        </p:blipFill>
        <p:spPr bwMode="auto">
          <a:xfrm>
            <a:off x="1295400" y="1295400"/>
            <a:ext cx="7324725" cy="42291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itle 1"/>
          <p:cNvSpPr>
            <a:spLocks noGrp="1"/>
          </p:cNvSpPr>
          <p:nvPr>
            <p:ph type="title"/>
          </p:nvPr>
        </p:nvSpPr>
        <p:spPr>
          <a:xfrm>
            <a:off x="684213" y="404813"/>
            <a:ext cx="7772400" cy="747712"/>
          </a:xfrm>
        </p:spPr>
        <p:txBody>
          <a:bodyPr/>
          <a:lstStyle/>
          <a:p>
            <a:pPr algn="l" eaLnBrk="1" hangingPunct="1"/>
            <a:r>
              <a:rPr lang="en-US" sz="2800" b="1" dirty="0"/>
              <a:t>LCU 700– Highlights</a:t>
            </a:r>
            <a:r>
              <a:rPr lang="en-US" sz="2400" b="1" dirty="0"/>
              <a:t> </a:t>
            </a:r>
          </a:p>
        </p:txBody>
      </p:sp>
      <p:sp>
        <p:nvSpPr>
          <p:cNvPr id="2" name="Slide Number Placeholder 3"/>
          <p:cNvSpPr>
            <a:spLocks noGrp="1"/>
          </p:cNvSpPr>
          <p:nvPr>
            <p:ph type="sldNum" sz="quarter" idx="12"/>
          </p:nvPr>
        </p:nvSpPr>
        <p:spPr/>
        <p:txBody>
          <a:bodyPr/>
          <a:lstStyle/>
          <a:p>
            <a:pPr>
              <a:defRPr/>
            </a:pPr>
            <a:fld id="{6BBCACF6-E729-4FD8-BF2E-3B0DD9E8C319}" type="slidenum">
              <a:rPr lang="en-US"/>
              <a:pPr>
                <a:defRPr/>
              </a:pPr>
              <a:t>6</a:t>
            </a:fld>
            <a:endParaRPr lang="en-US"/>
          </a:p>
        </p:txBody>
      </p:sp>
      <p:sp>
        <p:nvSpPr>
          <p:cNvPr id="28676" name="Rectangle 4"/>
          <p:cNvSpPr>
            <a:spLocks noChangeArrowheads="1"/>
          </p:cNvSpPr>
          <p:nvPr/>
        </p:nvSpPr>
        <p:spPr bwMode="auto">
          <a:xfrm>
            <a:off x="755650" y="1268413"/>
            <a:ext cx="7924800" cy="3024187"/>
          </a:xfrm>
          <a:prstGeom prst="rect">
            <a:avLst/>
          </a:prstGeom>
          <a:noFill/>
          <a:ln w="9525">
            <a:noFill/>
            <a:miter lim="800000"/>
            <a:headEnd/>
            <a:tailEnd/>
          </a:ln>
        </p:spPr>
        <p:txBody>
          <a:bodyPr lIns="92075" tIns="46037" rIns="92075" bIns="46037"/>
          <a:lstStyle/>
          <a:p>
            <a:pPr marL="342900" indent="-342900" eaLnBrk="0" hangingPunct="0">
              <a:lnSpc>
                <a:spcPct val="85000"/>
              </a:lnSpc>
              <a:buClr>
                <a:schemeClr val="tx1"/>
              </a:buClr>
              <a:buFontTx/>
              <a:buChar char="•"/>
            </a:pPr>
            <a:r>
              <a:rPr lang="en-US" sz="2000" b="0" dirty="0">
                <a:cs typeface="Tahoma" pitchFamily="34" charset="0"/>
              </a:rPr>
              <a:t>All predefined events and required operations, as defined at the application server, will be determined and activated by </a:t>
            </a:r>
            <a:r>
              <a:rPr lang="en-US" sz="2000" b="0" dirty="0" smtClean="0">
                <a:cs typeface="Tahoma" pitchFamily="34" charset="0"/>
              </a:rPr>
              <a:t>LCU700 </a:t>
            </a:r>
            <a:r>
              <a:rPr lang="en-US" sz="2000" b="0" dirty="0">
                <a:cs typeface="Tahoma" pitchFamily="34" charset="0"/>
              </a:rPr>
              <a:t>independent of the application and / or server operation.   </a:t>
            </a:r>
          </a:p>
          <a:p>
            <a:pPr marL="342900" indent="-342900" eaLnBrk="0" hangingPunct="0">
              <a:lnSpc>
                <a:spcPct val="85000"/>
              </a:lnSpc>
              <a:spcBef>
                <a:spcPct val="25000"/>
              </a:spcBef>
              <a:buClr>
                <a:schemeClr val="tx1"/>
              </a:buClr>
            </a:pPr>
            <a:r>
              <a:rPr lang="en-US" sz="2000" b="0" dirty="0">
                <a:cs typeface="Tahoma" pitchFamily="34" charset="0"/>
              </a:rPr>
              <a:t>     This unique technical design of </a:t>
            </a:r>
            <a:r>
              <a:rPr lang="en-US" sz="2000" b="0" dirty="0" smtClean="0">
                <a:cs typeface="Tahoma" pitchFamily="34" charset="0"/>
              </a:rPr>
              <a:t>LCU700 ADV+ </a:t>
            </a:r>
            <a:r>
              <a:rPr lang="en-US" sz="2000" b="0" dirty="0">
                <a:cs typeface="Tahoma" pitchFamily="34" charset="0"/>
              </a:rPr>
              <a:t>provides the user with great advantages:</a:t>
            </a:r>
          </a:p>
          <a:p>
            <a:pPr marL="342900" indent="-342900" eaLnBrk="0" hangingPunct="0">
              <a:lnSpc>
                <a:spcPct val="85000"/>
              </a:lnSpc>
              <a:buClr>
                <a:schemeClr val="tx1"/>
              </a:buClr>
              <a:buFont typeface="Wingdings" pitchFamily="2" charset="2"/>
              <a:buNone/>
            </a:pPr>
            <a:r>
              <a:rPr lang="en-US" sz="2000" b="0" dirty="0">
                <a:cs typeface="Tahoma" pitchFamily="34" charset="0"/>
              </a:rPr>
              <a:t> -   Required actions by the fleet will take place uninterruptedly </a:t>
            </a:r>
            <a:r>
              <a:rPr lang="en-US" sz="2000" b="0" dirty="0" smtClean="0">
                <a:cs typeface="Tahoma" pitchFamily="34" charset="0"/>
              </a:rPr>
              <a:t>regardless of </a:t>
            </a:r>
            <a:r>
              <a:rPr lang="en-US" sz="2000" b="0" dirty="0">
                <a:cs typeface="Tahoma" pitchFamily="34" charset="0"/>
              </a:rPr>
              <a:t>cellular coverage and connection with the application server. </a:t>
            </a:r>
          </a:p>
          <a:p>
            <a:pPr marL="342900" indent="-342900" eaLnBrk="0" hangingPunct="0">
              <a:lnSpc>
                <a:spcPct val="85000"/>
              </a:lnSpc>
              <a:buClr>
                <a:schemeClr val="tx1"/>
              </a:buClr>
              <a:buFont typeface="Wingdings" pitchFamily="2" charset="2"/>
              <a:buNone/>
            </a:pPr>
            <a:r>
              <a:rPr lang="en-US" sz="2000" b="0" dirty="0">
                <a:cs typeface="Tahoma" pitchFamily="34" charset="0"/>
              </a:rPr>
              <a:t> -  Eliminates unnecessary costly frequent transmissions by the unit with the application server.</a:t>
            </a:r>
          </a:p>
          <a:p>
            <a:pPr marL="342900" indent="-342900" eaLnBrk="0" hangingPunct="0">
              <a:lnSpc>
                <a:spcPct val="85000"/>
              </a:lnSpc>
              <a:buClr>
                <a:schemeClr val="tx1"/>
              </a:buClr>
              <a:buFontTx/>
              <a:buChar char="•"/>
            </a:pPr>
            <a:r>
              <a:rPr lang="en-US" sz="2000" b="0" dirty="0"/>
              <a:t>The ability to upgrade the built-in firmware and parameters (new events) over the </a:t>
            </a:r>
            <a:r>
              <a:rPr lang="en-US" sz="2000" b="0" dirty="0" smtClean="0"/>
              <a:t>air </a:t>
            </a:r>
            <a:r>
              <a:rPr lang="en-US" sz="2000" b="0" dirty="0"/>
              <a:t>(OTA</a:t>
            </a:r>
            <a:r>
              <a:rPr lang="en-US" sz="2000" b="0" dirty="0" smtClean="0"/>
              <a:t>).</a:t>
            </a:r>
            <a:endParaRPr lang="en-US" sz="2000" b="0" dirty="0"/>
          </a:p>
          <a:p>
            <a:pPr marL="342900" indent="-342900">
              <a:lnSpc>
                <a:spcPct val="85000"/>
              </a:lnSpc>
              <a:buFontTx/>
              <a:buChar char="•"/>
            </a:pPr>
            <a:r>
              <a:rPr lang="en-US" sz="2000" b="0" dirty="0"/>
              <a:t>One platform supporting wide voltage range of </a:t>
            </a:r>
            <a:r>
              <a:rPr lang="en-US" sz="2000" b="0" dirty="0" smtClean="0"/>
              <a:t>8v-36v</a:t>
            </a:r>
            <a:r>
              <a:rPr lang="en-US" sz="2000" b="0" dirty="0"/>
              <a:t>. </a:t>
            </a:r>
          </a:p>
          <a:p>
            <a:pPr marL="342900" indent="-342900">
              <a:lnSpc>
                <a:spcPct val="85000"/>
              </a:lnSpc>
              <a:buFontTx/>
              <a:buChar char="•"/>
            </a:pPr>
            <a:r>
              <a:rPr lang="en-US" sz="2000" b="0" dirty="0"/>
              <a:t>Small and compact enclosure size incorporating </a:t>
            </a:r>
            <a:r>
              <a:rPr lang="en-US" sz="2000" b="0" u="sng" dirty="0"/>
              <a:t>built-in GPS/GPRS</a:t>
            </a:r>
            <a:r>
              <a:rPr lang="en-US" sz="2000" b="0" dirty="0">
                <a:latin typeface="Geneva"/>
              </a:rPr>
              <a:t> .</a:t>
            </a:r>
            <a:r>
              <a:rPr lang="en-US" sz="2000" b="0" dirty="0"/>
              <a:t>    </a:t>
            </a:r>
          </a:p>
          <a:p>
            <a:pPr marL="342900" indent="-342900">
              <a:lnSpc>
                <a:spcPct val="85000"/>
              </a:lnSpc>
              <a:buFontTx/>
              <a:buChar char="•"/>
            </a:pPr>
            <a:endParaRPr lang="en-US" sz="2000" b="0" dirty="0"/>
          </a:p>
        </p:txBody>
      </p:sp>
      <p:pic>
        <p:nvPicPr>
          <p:cNvPr id="21508" name="Picture 11" descr="VLt (2)"/>
          <p:cNvPicPr>
            <a:picLocks noChangeAspect="1" noChangeArrowheads="1"/>
          </p:cNvPicPr>
          <p:nvPr/>
        </p:nvPicPr>
        <p:blipFill>
          <a:blip r:embed="rId2" cstate="print"/>
          <a:srcRect/>
          <a:stretch>
            <a:fillRect/>
          </a:stretch>
        </p:blipFill>
        <p:spPr bwMode="auto">
          <a:xfrm>
            <a:off x="2482974" y="4725144"/>
            <a:ext cx="2305050" cy="1296988"/>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 calcmode="lin" valueType="num">
                                      <p:cBhvr additive="base">
                                        <p:cTn id="7" dur="500" fill="hold"/>
                                        <p:tgtEl>
                                          <p:spTgt spid="28676">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28676">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28676">
                                            <p:txEl>
                                              <p:pRg st="1" end="1"/>
                                            </p:txEl>
                                          </p:spTgt>
                                        </p:tgtEl>
                                        <p:attrNameLst>
                                          <p:attrName>style.visibility</p:attrName>
                                        </p:attrNameLst>
                                      </p:cBhvr>
                                      <p:to>
                                        <p:strVal val="visible"/>
                                      </p:to>
                                    </p:set>
                                    <p:anim calcmode="lin" valueType="num">
                                      <p:cBhvr additive="base">
                                        <p:cTn id="13" dur="500" fill="hold"/>
                                        <p:tgtEl>
                                          <p:spTgt spid="28676">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28676">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28676">
                                            <p:txEl>
                                              <p:pRg st="2" end="2"/>
                                            </p:txEl>
                                          </p:spTgt>
                                        </p:tgtEl>
                                        <p:attrNameLst>
                                          <p:attrName>style.visibility</p:attrName>
                                        </p:attrNameLst>
                                      </p:cBhvr>
                                      <p:to>
                                        <p:strVal val="visible"/>
                                      </p:to>
                                    </p:set>
                                    <p:anim calcmode="lin" valueType="num">
                                      <p:cBhvr additive="base">
                                        <p:cTn id="19" dur="500" fill="hold"/>
                                        <p:tgtEl>
                                          <p:spTgt spid="28676">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28676">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28676">
                                            <p:txEl>
                                              <p:pRg st="3" end="3"/>
                                            </p:txEl>
                                          </p:spTgt>
                                        </p:tgtEl>
                                        <p:attrNameLst>
                                          <p:attrName>style.visibility</p:attrName>
                                        </p:attrNameLst>
                                      </p:cBhvr>
                                      <p:to>
                                        <p:strVal val="visible"/>
                                      </p:to>
                                    </p:set>
                                    <p:anim calcmode="lin" valueType="num">
                                      <p:cBhvr additive="base">
                                        <p:cTn id="25" dur="500" fill="hold"/>
                                        <p:tgtEl>
                                          <p:spTgt spid="28676">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28676">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28676">
                                            <p:txEl>
                                              <p:pRg st="4" end="4"/>
                                            </p:txEl>
                                          </p:spTgt>
                                        </p:tgtEl>
                                        <p:attrNameLst>
                                          <p:attrName>style.visibility</p:attrName>
                                        </p:attrNameLst>
                                      </p:cBhvr>
                                      <p:to>
                                        <p:strVal val="visible"/>
                                      </p:to>
                                    </p:set>
                                    <p:anim calcmode="lin" valueType="num">
                                      <p:cBhvr additive="base">
                                        <p:cTn id="31" dur="500" fill="hold"/>
                                        <p:tgtEl>
                                          <p:spTgt spid="28676">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28676">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28676">
                                            <p:txEl>
                                              <p:pRg st="5" end="5"/>
                                            </p:txEl>
                                          </p:spTgt>
                                        </p:tgtEl>
                                        <p:attrNameLst>
                                          <p:attrName>style.visibility</p:attrName>
                                        </p:attrNameLst>
                                      </p:cBhvr>
                                      <p:to>
                                        <p:strVal val="visible"/>
                                      </p:to>
                                    </p:set>
                                    <p:anim calcmode="lin" valueType="num">
                                      <p:cBhvr additive="base">
                                        <p:cTn id="37" dur="500" fill="hold"/>
                                        <p:tgtEl>
                                          <p:spTgt spid="28676">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28676">
                                            <p:txEl>
                                              <p:pRg st="5" end="5"/>
                                            </p:txEl>
                                          </p:spTgt>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nodeType="clickEffect">
                                  <p:stCondLst>
                                    <p:cond delay="0"/>
                                  </p:stCondLst>
                                  <p:childTnLst>
                                    <p:set>
                                      <p:cBhvr>
                                        <p:cTn id="42" dur="1" fill="hold">
                                          <p:stCondLst>
                                            <p:cond delay="0"/>
                                          </p:stCondLst>
                                        </p:cTn>
                                        <p:tgtEl>
                                          <p:spTgt spid="28676">
                                            <p:txEl>
                                              <p:pRg st="6" end="6"/>
                                            </p:txEl>
                                          </p:spTgt>
                                        </p:tgtEl>
                                        <p:attrNameLst>
                                          <p:attrName>style.visibility</p:attrName>
                                        </p:attrNameLst>
                                      </p:cBhvr>
                                      <p:to>
                                        <p:strVal val="visible"/>
                                      </p:to>
                                    </p:set>
                                    <p:anim calcmode="lin" valueType="num">
                                      <p:cBhvr additive="base">
                                        <p:cTn id="43" dur="500" fill="hold"/>
                                        <p:tgtEl>
                                          <p:spTgt spid="28676">
                                            <p:txEl>
                                              <p:pRg st="6" end="6"/>
                                            </p:txEl>
                                          </p:spTgt>
                                        </p:tgtEl>
                                        <p:attrNameLst>
                                          <p:attrName>ppt_x</p:attrName>
                                        </p:attrNameLst>
                                      </p:cBhvr>
                                      <p:tavLst>
                                        <p:tav tm="0">
                                          <p:val>
                                            <p:strVal val="0-#ppt_w/2"/>
                                          </p:val>
                                        </p:tav>
                                        <p:tav tm="100000">
                                          <p:val>
                                            <p:strVal val="#ppt_x"/>
                                          </p:val>
                                        </p:tav>
                                      </p:tavLst>
                                    </p:anim>
                                    <p:anim calcmode="lin" valueType="num">
                                      <p:cBhvr additive="base">
                                        <p:cTn id="44" dur="500" fill="hold"/>
                                        <p:tgtEl>
                                          <p:spTgt spid="28676">
                                            <p:txEl>
                                              <p:pRg st="6" end="6"/>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2"/>
          <p:cNvSpPr>
            <a:spLocks noGrp="1"/>
          </p:cNvSpPr>
          <p:nvPr>
            <p:ph type="title"/>
          </p:nvPr>
        </p:nvSpPr>
        <p:spPr/>
        <p:txBody>
          <a:bodyPr/>
          <a:lstStyle/>
          <a:p>
            <a:pPr algn="l" rtl="0" eaLnBrk="1" hangingPunct="1"/>
            <a:r>
              <a:rPr lang="en-US" sz="2800" b="1" dirty="0"/>
              <a:t>LCU 700– Highlights, Cont’</a:t>
            </a:r>
            <a:endParaRPr lang="en-GB" sz="2800" b="1" dirty="0"/>
          </a:p>
        </p:txBody>
      </p:sp>
      <p:sp>
        <p:nvSpPr>
          <p:cNvPr id="61443" name="Rectangle 3"/>
          <p:cNvSpPr>
            <a:spLocks noGrp="1"/>
          </p:cNvSpPr>
          <p:nvPr>
            <p:ph type="body" idx="1"/>
          </p:nvPr>
        </p:nvSpPr>
        <p:spPr/>
        <p:txBody>
          <a:bodyPr/>
          <a:lstStyle/>
          <a:p>
            <a:pPr algn="l" rtl="0" eaLnBrk="1" hangingPunct="1"/>
            <a:r>
              <a:rPr lang="en-US" sz="2000" dirty="0"/>
              <a:t>CANBus connectivity to trace and support essential inputs of a wide range of vehicles including the support of FMS / J1939 protocol.  </a:t>
            </a:r>
          </a:p>
          <a:p>
            <a:pPr algn="l" rtl="0" eaLnBrk="1" hangingPunct="1"/>
            <a:r>
              <a:rPr lang="en-US" sz="2000" dirty="0"/>
              <a:t>Variety of optional features supporting Accelerometer and ZIGBEE RF             connectivity.</a:t>
            </a:r>
          </a:p>
          <a:p>
            <a:pPr algn="l" rtl="0" eaLnBrk="1" hangingPunct="1"/>
            <a:r>
              <a:rPr lang="en-US" sz="2000" dirty="0"/>
              <a:t>Optional unit configurations to accommodate different Fleet Management / Telematics requirements and fleets budget.</a:t>
            </a:r>
            <a:endParaRPr lang="en-GB" sz="2000" dirty="0"/>
          </a:p>
          <a:p>
            <a:pPr algn="l" rtl="0" eaLnBrk="1" hangingPunct="1"/>
            <a:r>
              <a:rPr lang="en-GB" sz="2000" dirty="0"/>
              <a:t>Complies with world’s major leading and important standards -  7 certifications. </a:t>
            </a:r>
            <a:endParaRPr lang="en-US" sz="2000" dirty="0"/>
          </a:p>
          <a:p>
            <a:pPr algn="l" rtl="0" eaLnBrk="1" hangingPunct="1"/>
            <a:endParaRPr lang="en-GB" sz="1800" dirty="0"/>
          </a:p>
        </p:txBody>
      </p:sp>
      <p:pic>
        <p:nvPicPr>
          <p:cNvPr id="22531" name="Picture 5" descr="VL (2)"/>
          <p:cNvPicPr>
            <a:picLocks noChangeAspect="1" noChangeArrowheads="1"/>
          </p:cNvPicPr>
          <p:nvPr/>
        </p:nvPicPr>
        <p:blipFill>
          <a:blip r:embed="rId2" cstate="print"/>
          <a:srcRect/>
          <a:stretch>
            <a:fillRect/>
          </a:stretch>
        </p:blipFill>
        <p:spPr bwMode="auto">
          <a:xfrm>
            <a:off x="2743200" y="3886200"/>
            <a:ext cx="2388840" cy="2209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61443">
                                            <p:txEl>
                                              <p:pRg st="0" end="0"/>
                                            </p:txEl>
                                          </p:spTgt>
                                        </p:tgtEl>
                                        <p:attrNameLst>
                                          <p:attrName>style.visibility</p:attrName>
                                        </p:attrNameLst>
                                      </p:cBhvr>
                                      <p:to>
                                        <p:strVal val="visible"/>
                                      </p:to>
                                    </p:set>
                                    <p:anim calcmode="lin" valueType="num">
                                      <p:cBhvr additive="base">
                                        <p:cTn id="7" dur="500" fill="hold"/>
                                        <p:tgtEl>
                                          <p:spTgt spid="614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614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61443">
                                            <p:txEl>
                                              <p:pRg st="1" end="1"/>
                                            </p:txEl>
                                          </p:spTgt>
                                        </p:tgtEl>
                                        <p:attrNameLst>
                                          <p:attrName>style.visibility</p:attrName>
                                        </p:attrNameLst>
                                      </p:cBhvr>
                                      <p:to>
                                        <p:strVal val="visible"/>
                                      </p:to>
                                    </p:set>
                                    <p:anim calcmode="lin" valueType="num">
                                      <p:cBhvr additive="base">
                                        <p:cTn id="13" dur="500" fill="hold"/>
                                        <p:tgtEl>
                                          <p:spTgt spid="614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614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61443">
                                            <p:txEl>
                                              <p:pRg st="2" end="2"/>
                                            </p:txEl>
                                          </p:spTgt>
                                        </p:tgtEl>
                                        <p:attrNameLst>
                                          <p:attrName>style.visibility</p:attrName>
                                        </p:attrNameLst>
                                      </p:cBhvr>
                                      <p:to>
                                        <p:strVal val="visible"/>
                                      </p:to>
                                    </p:set>
                                    <p:anim calcmode="lin" valueType="num">
                                      <p:cBhvr additive="base">
                                        <p:cTn id="19" dur="500" fill="hold"/>
                                        <p:tgtEl>
                                          <p:spTgt spid="614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614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61443">
                                            <p:txEl>
                                              <p:pRg st="3" end="3"/>
                                            </p:txEl>
                                          </p:spTgt>
                                        </p:tgtEl>
                                        <p:attrNameLst>
                                          <p:attrName>style.visibility</p:attrName>
                                        </p:attrNameLst>
                                      </p:cBhvr>
                                      <p:to>
                                        <p:strVal val="visible"/>
                                      </p:to>
                                    </p:set>
                                    <p:anim calcmode="lin" valueType="num">
                                      <p:cBhvr additive="base">
                                        <p:cTn id="25" dur="500" fill="hold"/>
                                        <p:tgtEl>
                                          <p:spTgt spid="614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614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itle 1"/>
          <p:cNvSpPr>
            <a:spLocks noGrp="1"/>
          </p:cNvSpPr>
          <p:nvPr>
            <p:ph type="title"/>
          </p:nvPr>
        </p:nvSpPr>
        <p:spPr/>
        <p:txBody>
          <a:bodyPr/>
          <a:lstStyle/>
          <a:p>
            <a:pPr algn="l" rtl="0" eaLnBrk="1" hangingPunct="1"/>
            <a:r>
              <a:rPr lang="en-US" sz="2800" dirty="0"/>
              <a:t>GPD Technology Online WEB Applications </a:t>
            </a:r>
          </a:p>
        </p:txBody>
      </p:sp>
      <p:sp>
        <p:nvSpPr>
          <p:cNvPr id="32770" name="Content Placeholder 2"/>
          <p:cNvSpPr>
            <a:spLocks noGrp="1"/>
          </p:cNvSpPr>
          <p:nvPr>
            <p:ph idx="1"/>
          </p:nvPr>
        </p:nvSpPr>
        <p:spPr>
          <a:xfrm>
            <a:off x="468313" y="1341438"/>
            <a:ext cx="8229600" cy="4525962"/>
          </a:xfrm>
        </p:spPr>
        <p:txBody>
          <a:bodyPr/>
          <a:lstStyle/>
          <a:p>
            <a:pPr lvl="1" indent="-220663" algn="l" rtl="0" eaLnBrk="1" hangingPunct="1">
              <a:spcBef>
                <a:spcPct val="35000"/>
              </a:spcBef>
              <a:buFont typeface="Wingdings" pitchFamily="2" charset="2"/>
              <a:buNone/>
            </a:pPr>
            <a:r>
              <a:rPr lang="en-US" sz="2000" dirty="0">
                <a:cs typeface="Tahoma" pitchFamily="34" charset="0"/>
              </a:rPr>
              <a:t> S/W applications by GPD SRL:</a:t>
            </a:r>
          </a:p>
          <a:p>
            <a:pPr lvl="1" indent="-220663" algn="l" rtl="0" eaLnBrk="1" hangingPunct="1">
              <a:spcBef>
                <a:spcPct val="35000"/>
              </a:spcBef>
              <a:buFontTx/>
              <a:buChar char="•"/>
            </a:pPr>
            <a:r>
              <a:rPr lang="en-US" sz="2000" dirty="0">
                <a:cs typeface="Tahoma" pitchFamily="34" charset="0"/>
              </a:rPr>
              <a:t>Gpdtech online – Web based S/W for </a:t>
            </a:r>
            <a:r>
              <a:rPr lang="en-US" sz="2000" dirty="0">
                <a:cs typeface="Tahoma" pitchFamily="34" charset="0"/>
                <a:hlinkClick r:id="rId2" action="ppaction://hlinksldjump"/>
              </a:rPr>
              <a:t>Fleet Management</a:t>
            </a:r>
            <a:r>
              <a:rPr lang="en-US" sz="2000" dirty="0">
                <a:cs typeface="Tahoma" pitchFamily="34" charset="0"/>
              </a:rPr>
              <a:t>, Containers Management, Personal Care / Security Management.  </a:t>
            </a:r>
            <a:endParaRPr lang="en-US" sz="2000" dirty="0" smtClean="0">
              <a:cs typeface="Tahoma" pitchFamily="34" charset="0"/>
            </a:endParaRPr>
          </a:p>
          <a:p>
            <a:pPr lvl="1" indent="-220663" algn="l" rtl="0" eaLnBrk="1" hangingPunct="1">
              <a:spcBef>
                <a:spcPct val="35000"/>
              </a:spcBef>
              <a:buFontTx/>
              <a:buChar char="•"/>
            </a:pPr>
            <a:r>
              <a:rPr lang="en-US" sz="2000" dirty="0" smtClean="0">
                <a:cs typeface="Tahoma" pitchFamily="34" charset="0"/>
              </a:rPr>
              <a:t>Real Time Events Trigger notification to Fleet Manager and to Driver by Sending SMS or Email.</a:t>
            </a:r>
          </a:p>
          <a:p>
            <a:pPr lvl="1" indent="-220663" algn="l" rtl="0" eaLnBrk="1" hangingPunct="1">
              <a:spcBef>
                <a:spcPct val="35000"/>
              </a:spcBef>
              <a:buFontTx/>
              <a:buChar char="•"/>
            </a:pPr>
            <a:r>
              <a:rPr lang="en-US" sz="2000" dirty="0" smtClean="0">
                <a:cs typeface="Tahoma" pitchFamily="34" charset="0"/>
              </a:rPr>
              <a:t>Events Voice Alert.</a:t>
            </a:r>
          </a:p>
          <a:p>
            <a:pPr lvl="1" indent="-220663">
              <a:spcBef>
                <a:spcPct val="35000"/>
              </a:spcBef>
              <a:buFontTx/>
              <a:buChar char="•"/>
            </a:pPr>
            <a:r>
              <a:rPr lang="en-US" sz="2000" dirty="0" smtClean="0">
                <a:cs typeface="Tahoma" pitchFamily="34" charset="0"/>
              </a:rPr>
              <a:t>Update Drivers List </a:t>
            </a:r>
            <a:r>
              <a:rPr lang="en-US" sz="2000" dirty="0" smtClean="0"/>
              <a:t>over the air (OTA).</a:t>
            </a:r>
          </a:p>
          <a:p>
            <a:pPr lvl="1" indent="-220663">
              <a:spcBef>
                <a:spcPct val="35000"/>
              </a:spcBef>
              <a:buFontTx/>
              <a:buChar char="•"/>
            </a:pPr>
            <a:r>
              <a:rPr lang="en-US" sz="2000" dirty="0" smtClean="0">
                <a:cs typeface="Tahoma" pitchFamily="34" charset="0"/>
              </a:rPr>
              <a:t>Dashboard and Events Panel.</a:t>
            </a:r>
            <a:endParaRPr lang="en-US" sz="2000" dirty="0">
              <a:cs typeface="Tahoma" pitchFamily="34" charset="0"/>
            </a:endParaRPr>
          </a:p>
          <a:p>
            <a:pPr lvl="1" indent="-220663" algn="l" rtl="0" eaLnBrk="1" hangingPunct="1">
              <a:spcBef>
                <a:spcPct val="35000"/>
              </a:spcBef>
              <a:buNone/>
            </a:pPr>
            <a:endParaRPr lang="en-US" sz="2000" b="1" i="1" dirty="0">
              <a:solidFill>
                <a:srgbClr val="006CA3"/>
              </a:solidFill>
              <a:cs typeface="Tahoma" pitchFamily="34" charset="0"/>
            </a:endParaRPr>
          </a:p>
        </p:txBody>
      </p:sp>
      <p:sp>
        <p:nvSpPr>
          <p:cNvPr id="12292" name="Slide Number Placeholder 3"/>
          <p:cNvSpPr>
            <a:spLocks noGrp="1"/>
          </p:cNvSpPr>
          <p:nvPr>
            <p:ph type="sldNum" sz="quarter" idx="12"/>
          </p:nvPr>
        </p:nvSpPr>
        <p:spPr>
          <a:xfrm>
            <a:off x="6553200" y="6257925"/>
            <a:ext cx="1905000" cy="457200"/>
          </a:xfrm>
        </p:spPr>
        <p:txBody>
          <a:bodyPr/>
          <a:lstStyle/>
          <a:p>
            <a:pPr>
              <a:defRPr/>
            </a:pPr>
            <a:fld id="{CB6EA261-3838-4BA7-A0DA-C9F95D74FFF9}" type="slidenum">
              <a:rPr lang="en-US"/>
              <a:pPr>
                <a:defRPr/>
              </a:pPr>
              <a:t>8</a:t>
            </a:fld>
            <a:endParaRPr 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32770">
                                            <p:txEl>
                                              <p:pRg st="0" end="0"/>
                                            </p:txEl>
                                          </p:spTgt>
                                        </p:tgtEl>
                                        <p:attrNameLst>
                                          <p:attrName>style.visibility</p:attrName>
                                        </p:attrNameLst>
                                      </p:cBhvr>
                                      <p:to>
                                        <p:strVal val="visible"/>
                                      </p:to>
                                    </p:set>
                                    <p:anim calcmode="lin" valueType="num">
                                      <p:cBhvr additive="base">
                                        <p:cTn id="7" dur="500" fill="hold"/>
                                        <p:tgtEl>
                                          <p:spTgt spid="32770">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32770">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8" fill="hold" nodeType="clickEffect">
                                  <p:stCondLst>
                                    <p:cond delay="0"/>
                                  </p:stCondLst>
                                  <p:childTnLst>
                                    <p:set>
                                      <p:cBhvr>
                                        <p:cTn id="12" dur="1" fill="hold">
                                          <p:stCondLst>
                                            <p:cond delay="0"/>
                                          </p:stCondLst>
                                        </p:cTn>
                                        <p:tgtEl>
                                          <p:spTgt spid="32770">
                                            <p:txEl>
                                              <p:pRg st="1" end="1"/>
                                            </p:txEl>
                                          </p:spTgt>
                                        </p:tgtEl>
                                        <p:attrNameLst>
                                          <p:attrName>style.visibility</p:attrName>
                                        </p:attrNameLst>
                                      </p:cBhvr>
                                      <p:to>
                                        <p:strVal val="visible"/>
                                      </p:to>
                                    </p:set>
                                    <p:anim calcmode="lin" valueType="num">
                                      <p:cBhvr additive="base">
                                        <p:cTn id="13" dur="500" fill="hold"/>
                                        <p:tgtEl>
                                          <p:spTgt spid="32770">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32770">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32770">
                                            <p:txEl>
                                              <p:pRg st="2" end="2"/>
                                            </p:txEl>
                                          </p:spTgt>
                                        </p:tgtEl>
                                        <p:attrNameLst>
                                          <p:attrName>style.visibility</p:attrName>
                                        </p:attrNameLst>
                                      </p:cBhvr>
                                      <p:to>
                                        <p:strVal val="visible"/>
                                      </p:to>
                                    </p:set>
                                    <p:anim calcmode="lin" valueType="num">
                                      <p:cBhvr additive="base">
                                        <p:cTn id="19" dur="500" fill="hold"/>
                                        <p:tgtEl>
                                          <p:spTgt spid="32770">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32770">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8" fill="hold" nodeType="clickEffect">
                                  <p:stCondLst>
                                    <p:cond delay="0"/>
                                  </p:stCondLst>
                                  <p:childTnLst>
                                    <p:set>
                                      <p:cBhvr>
                                        <p:cTn id="24" dur="1" fill="hold">
                                          <p:stCondLst>
                                            <p:cond delay="0"/>
                                          </p:stCondLst>
                                        </p:cTn>
                                        <p:tgtEl>
                                          <p:spTgt spid="32770">
                                            <p:txEl>
                                              <p:pRg st="3" end="3"/>
                                            </p:txEl>
                                          </p:spTgt>
                                        </p:tgtEl>
                                        <p:attrNameLst>
                                          <p:attrName>style.visibility</p:attrName>
                                        </p:attrNameLst>
                                      </p:cBhvr>
                                      <p:to>
                                        <p:strVal val="visible"/>
                                      </p:to>
                                    </p:set>
                                    <p:anim calcmode="lin" valueType="num">
                                      <p:cBhvr additive="base">
                                        <p:cTn id="25" dur="500" fill="hold"/>
                                        <p:tgtEl>
                                          <p:spTgt spid="32770">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32770">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32770">
                                            <p:txEl>
                                              <p:pRg st="4" end="4"/>
                                            </p:txEl>
                                          </p:spTgt>
                                        </p:tgtEl>
                                        <p:attrNameLst>
                                          <p:attrName>style.visibility</p:attrName>
                                        </p:attrNameLst>
                                      </p:cBhvr>
                                      <p:to>
                                        <p:strVal val="visible"/>
                                      </p:to>
                                    </p:set>
                                    <p:anim calcmode="lin" valueType="num">
                                      <p:cBhvr additive="base">
                                        <p:cTn id="31" dur="500" fill="hold"/>
                                        <p:tgtEl>
                                          <p:spTgt spid="32770">
                                            <p:txEl>
                                              <p:pRg st="4" end="4"/>
                                            </p:txEl>
                                          </p:spTgt>
                                        </p:tgtEl>
                                        <p:attrNameLst>
                                          <p:attrName>ppt_x</p:attrName>
                                        </p:attrNameLst>
                                      </p:cBhvr>
                                      <p:tavLst>
                                        <p:tav tm="0">
                                          <p:val>
                                            <p:strVal val="0-#ppt_w/2"/>
                                          </p:val>
                                        </p:tav>
                                        <p:tav tm="100000">
                                          <p:val>
                                            <p:strVal val="#ppt_x"/>
                                          </p:val>
                                        </p:tav>
                                      </p:tavLst>
                                    </p:anim>
                                    <p:anim calcmode="lin" valueType="num">
                                      <p:cBhvr additive="base">
                                        <p:cTn id="32" dur="500" fill="hold"/>
                                        <p:tgtEl>
                                          <p:spTgt spid="32770">
                                            <p:txEl>
                                              <p:pRg st="4" end="4"/>
                                            </p:txEl>
                                          </p:spTgt>
                                        </p:tgtEl>
                                        <p:attrNameLst>
                                          <p:attrName>ppt_y</p:attrName>
                                        </p:attrNameLst>
                                      </p:cBhvr>
                                      <p:tavLst>
                                        <p:tav tm="0">
                                          <p:val>
                                            <p:strVal val="#ppt_y"/>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8" fill="hold" nodeType="clickEffect">
                                  <p:stCondLst>
                                    <p:cond delay="0"/>
                                  </p:stCondLst>
                                  <p:childTnLst>
                                    <p:set>
                                      <p:cBhvr>
                                        <p:cTn id="36" dur="1" fill="hold">
                                          <p:stCondLst>
                                            <p:cond delay="0"/>
                                          </p:stCondLst>
                                        </p:cTn>
                                        <p:tgtEl>
                                          <p:spTgt spid="32770">
                                            <p:txEl>
                                              <p:pRg st="5" end="5"/>
                                            </p:txEl>
                                          </p:spTgt>
                                        </p:tgtEl>
                                        <p:attrNameLst>
                                          <p:attrName>style.visibility</p:attrName>
                                        </p:attrNameLst>
                                      </p:cBhvr>
                                      <p:to>
                                        <p:strVal val="visible"/>
                                      </p:to>
                                    </p:set>
                                    <p:anim calcmode="lin" valueType="num">
                                      <p:cBhvr additive="base">
                                        <p:cTn id="37" dur="500" fill="hold"/>
                                        <p:tgtEl>
                                          <p:spTgt spid="32770">
                                            <p:txEl>
                                              <p:pRg st="5" end="5"/>
                                            </p:txEl>
                                          </p:spTgt>
                                        </p:tgtEl>
                                        <p:attrNameLst>
                                          <p:attrName>ppt_x</p:attrName>
                                        </p:attrNameLst>
                                      </p:cBhvr>
                                      <p:tavLst>
                                        <p:tav tm="0">
                                          <p:val>
                                            <p:strVal val="0-#ppt_w/2"/>
                                          </p:val>
                                        </p:tav>
                                        <p:tav tm="100000">
                                          <p:val>
                                            <p:strVal val="#ppt_x"/>
                                          </p:val>
                                        </p:tav>
                                      </p:tavLst>
                                    </p:anim>
                                    <p:anim calcmode="lin" valueType="num">
                                      <p:cBhvr additive="base">
                                        <p:cTn id="38" dur="500" fill="hold"/>
                                        <p:tgtEl>
                                          <p:spTgt spid="32770">
                                            <p:txEl>
                                              <p:pRg st="5" end="5"/>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Events Voice Trigger</a:t>
            </a:r>
            <a:endParaRPr lang="en-US" dirty="0"/>
          </a:p>
        </p:txBody>
      </p:sp>
      <p:pic>
        <p:nvPicPr>
          <p:cNvPr id="2051" name="Picture 3"/>
          <p:cNvPicPr>
            <a:picLocks noChangeAspect="1" noChangeArrowheads="1"/>
          </p:cNvPicPr>
          <p:nvPr/>
        </p:nvPicPr>
        <p:blipFill>
          <a:blip r:embed="rId4"/>
          <a:srcRect/>
          <a:stretch>
            <a:fillRect/>
          </a:stretch>
        </p:blipFill>
        <p:spPr bwMode="auto">
          <a:xfrm rot="10800000">
            <a:off x="838200" y="1905000"/>
            <a:ext cx="2076450" cy="3086100"/>
          </a:xfrm>
          <a:prstGeom prst="rect">
            <a:avLst/>
          </a:prstGeom>
          <a:noFill/>
          <a:ln w="9525">
            <a:noFill/>
            <a:miter lim="800000"/>
            <a:headEnd/>
            <a:tailEnd/>
          </a:ln>
          <a:effectLst/>
        </p:spPr>
      </p:pic>
      <p:sp>
        <p:nvSpPr>
          <p:cNvPr id="8" name="TextBox 7"/>
          <p:cNvSpPr txBox="1"/>
          <p:nvPr/>
        </p:nvSpPr>
        <p:spPr>
          <a:xfrm>
            <a:off x="3810000" y="2971800"/>
            <a:ext cx="4419600" cy="369332"/>
          </a:xfrm>
          <a:prstGeom prst="rect">
            <a:avLst/>
          </a:prstGeom>
          <a:noFill/>
        </p:spPr>
        <p:txBody>
          <a:bodyPr wrap="square" rtlCol="0">
            <a:spAutoFit/>
          </a:bodyPr>
          <a:lstStyle/>
          <a:p>
            <a:r>
              <a:rPr lang="en-US" dirty="0" smtClean="0"/>
              <a:t>when Set Belt not Fasten at 20KM speed</a:t>
            </a:r>
            <a:endParaRPr lang="en-US" dirty="0"/>
          </a:p>
        </p:txBody>
      </p:sp>
      <p:sp>
        <p:nvSpPr>
          <p:cNvPr id="9" name="TextBox 8"/>
          <p:cNvSpPr txBox="1"/>
          <p:nvPr/>
        </p:nvSpPr>
        <p:spPr>
          <a:xfrm>
            <a:off x="3962400" y="3733800"/>
            <a:ext cx="3886200" cy="381000"/>
          </a:xfrm>
          <a:prstGeom prst="rect">
            <a:avLst/>
          </a:prstGeom>
          <a:noFill/>
        </p:spPr>
        <p:txBody>
          <a:bodyPr wrap="square" rtlCol="0">
            <a:spAutoFit/>
          </a:bodyPr>
          <a:lstStyle/>
          <a:p>
            <a:r>
              <a:rPr lang="en-US" dirty="0" smtClean="0"/>
              <a:t>When Speed Higher from Street Speed</a:t>
            </a:r>
            <a:endParaRPr lang="en-US" dirty="0"/>
          </a:p>
        </p:txBody>
      </p:sp>
      <p:pic>
        <p:nvPicPr>
          <p:cNvPr id="10" name="Fasten Seat Belt.aac">
            <a:hlinkClick r:id="" action="ppaction://media"/>
          </p:cNvPr>
          <p:cNvPicPr>
            <a:picLocks noRot="1" noChangeAspect="1"/>
          </p:cNvPicPr>
          <p:nvPr>
            <a:audioFile r:link="rId1"/>
          </p:nvPr>
        </p:nvPicPr>
        <p:blipFill>
          <a:blip r:embed="rId5"/>
          <a:stretch>
            <a:fillRect/>
          </a:stretch>
        </p:blipFill>
        <p:spPr>
          <a:xfrm>
            <a:off x="3505200" y="3048000"/>
            <a:ext cx="304800" cy="304800"/>
          </a:xfrm>
          <a:prstGeom prst="rect">
            <a:avLst/>
          </a:prstGeom>
        </p:spPr>
      </p:pic>
      <p:pic>
        <p:nvPicPr>
          <p:cNvPr id="11" name="Over Speed.aac">
            <a:hlinkClick r:id="" action="ppaction://media"/>
          </p:cNvPr>
          <p:cNvPicPr>
            <a:picLocks noRot="1" noChangeAspect="1"/>
          </p:cNvPicPr>
          <p:nvPr>
            <a:audioFile r:link="rId2"/>
          </p:nvPr>
        </p:nvPicPr>
        <p:blipFill>
          <a:blip r:embed="rId6"/>
          <a:stretch>
            <a:fillRect/>
          </a:stretch>
        </p:blipFill>
        <p:spPr>
          <a:xfrm>
            <a:off x="3505200" y="3810000"/>
            <a:ext cx="304800" cy="304800"/>
          </a:xfrm>
          <a:prstGeom prst="rect">
            <a:avLst/>
          </a:prstGeom>
        </p:spPr>
      </p:pic>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0"/>
                                        </p:tgtEl>
                                      </p:cBhvr>
                                    </p:cmd>
                                  </p:childTnLst>
                                </p:cTn>
                              </p:par>
                            </p:childTnLst>
                          </p:cTn>
                        </p:par>
                      </p:childTnLst>
                    </p:cTn>
                  </p:par>
                </p:childTnLst>
              </p:cTn>
              <p:nextCondLst>
                <p:cond evt="onClick" delay="0">
                  <p:tgtEl>
                    <p:spTgt spid="10"/>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
                </p:tgtEl>
              </p:cMediaNode>
            </p:audi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1" presetClass="mediacall" presetSubtype="0" fill="hold" nodeType="clickEffect">
                                  <p:stCondLst>
                                    <p:cond delay="0"/>
                                  </p:stCondLst>
                                  <p:childTnLst>
                                    <p:cmd type="call" cmd="playFrom(0.0)">
                                      <p:cBhvr>
                                        <p:cTn id="12" dur="1" fill="hold"/>
                                        <p:tgtEl>
                                          <p:spTgt spid="11"/>
                                        </p:tgtEl>
                                      </p:cBhvr>
                                    </p:cmd>
                                  </p:childTnLst>
                                </p:cTn>
                              </p:par>
                            </p:childTnLst>
                          </p:cTn>
                        </p:par>
                      </p:childTnLst>
                    </p:cTn>
                  </p:par>
                </p:childTnLst>
              </p:cTn>
              <p:nextCondLst>
                <p:cond evt="onClick" delay="0">
                  <p:tgtEl>
                    <p:spTgt spid="11"/>
                  </p:tgtEl>
                </p:cond>
              </p:nextCondLst>
            </p:seq>
            <p:audio>
              <p:cMediaNode>
                <p:cTn id="13" fill="hold" display="0">
                  <p:stCondLst>
                    <p:cond delay="indefinite"/>
                  </p:stCondLst>
                  <p:endCondLst>
                    <p:cond evt="onNext" delay="0">
                      <p:tgtEl>
                        <p:sldTgt/>
                      </p:tgtEl>
                    </p:cond>
                    <p:cond evt="onPrev" delay="0">
                      <p:tgtEl>
                        <p:sldTgt/>
                      </p:tgtEl>
                    </p:cond>
                    <p:cond evt="onStopAudio" delay="0">
                      <p:tgtEl>
                        <p:sldTgt/>
                      </p:tgtEl>
                    </p:cond>
                  </p:endCondLst>
                </p:cTn>
                <p:tgtEl>
                  <p:spTgt spid="11"/>
                </p:tgtEl>
              </p:cMediaNode>
            </p:audio>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206</TotalTime>
  <Words>751</Words>
  <Application>Microsoft Office PowerPoint</Application>
  <PresentationFormat>On-screen Show (4:3)</PresentationFormat>
  <Paragraphs>117</Paragraphs>
  <Slides>26</Slides>
  <Notes>11</Notes>
  <HiddenSlides>0</HiddenSlides>
  <MMClips>2</MMClips>
  <ScaleCrop>false</ScaleCrop>
  <HeadingPairs>
    <vt:vector size="4" baseType="variant">
      <vt:variant>
        <vt:lpstr>Theme</vt:lpstr>
      </vt:variant>
      <vt:variant>
        <vt:i4>1</vt:i4>
      </vt:variant>
      <vt:variant>
        <vt:lpstr>Slide Titles</vt:lpstr>
      </vt:variant>
      <vt:variant>
        <vt:i4>26</vt:i4>
      </vt:variant>
    </vt:vector>
  </HeadingPairs>
  <TitlesOfParts>
    <vt:vector size="27" baseType="lpstr">
      <vt:lpstr>Office Theme</vt:lpstr>
      <vt:lpstr>Slide 1</vt:lpstr>
      <vt:lpstr>GPD TECHNOLOGY- The Company </vt:lpstr>
      <vt:lpstr>Business Models &amp; offered Solutions</vt:lpstr>
      <vt:lpstr>Hardware Vs Solutions</vt:lpstr>
      <vt:lpstr>GPD VTS System Overview </vt:lpstr>
      <vt:lpstr>LCU 700– Highlights </vt:lpstr>
      <vt:lpstr>LCU 700– Highlights, Cont’</vt:lpstr>
      <vt:lpstr>GPD Technology Online WEB Applications </vt:lpstr>
      <vt:lpstr>Events Voice Trigger</vt:lpstr>
      <vt:lpstr>Online WEB Applications - Advantages</vt:lpstr>
      <vt:lpstr>Fleet Application – Main Features </vt:lpstr>
      <vt:lpstr>Slide 12</vt:lpstr>
      <vt:lpstr>Slide 13</vt:lpstr>
      <vt:lpstr>Slide 14</vt:lpstr>
      <vt:lpstr>Slide 15</vt:lpstr>
      <vt:lpstr>Slide 16</vt:lpstr>
      <vt:lpstr>Slide 17</vt:lpstr>
      <vt:lpstr>System Reports – Trip Summary</vt:lpstr>
      <vt:lpstr>System Reports – Trip Details</vt:lpstr>
      <vt:lpstr>System View – Dash Board</vt:lpstr>
      <vt:lpstr>System View – Map</vt:lpstr>
      <vt:lpstr>System View – Satellite View</vt:lpstr>
      <vt:lpstr>System View – Geo Fence</vt:lpstr>
      <vt:lpstr>System View – Route</vt:lpstr>
      <vt:lpstr>System View – Track Replay</vt:lpstr>
      <vt:lpstr>Slide 26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Charbel</dc:creator>
  <cp:lastModifiedBy>CKASSAS</cp:lastModifiedBy>
  <cp:revision>77</cp:revision>
  <dcterms:created xsi:type="dcterms:W3CDTF">2016-04-12T06:16:17Z</dcterms:created>
  <dcterms:modified xsi:type="dcterms:W3CDTF">2018-11-11T09:21:01Z</dcterms:modified>
</cp:coreProperties>
</file>